
<file path=[Content_Types].xml><?xml version="1.0" encoding="utf-8"?>
<Types xmlns="http://schemas.openxmlformats.org/package/2006/content-types">
  <Default Extension="jpeg" ContentType="image/jpeg"/>
  <Default Extension="JPG" ContentType="image/.jpg"/>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76"/>
  </p:handoutMasterIdLst>
  <p:sldIdLst>
    <p:sldId id="256" r:id="rId3"/>
    <p:sldId id="452" r:id="rId5"/>
    <p:sldId id="453" r:id="rId6"/>
    <p:sldId id="454" r:id="rId7"/>
    <p:sldId id="455" r:id="rId8"/>
    <p:sldId id="521" r:id="rId9"/>
    <p:sldId id="522" r:id="rId10"/>
    <p:sldId id="257" r:id="rId11"/>
    <p:sldId id="258" r:id="rId12"/>
    <p:sldId id="316" r:id="rId13"/>
    <p:sldId id="317" r:id="rId14"/>
    <p:sldId id="318" r:id="rId15"/>
    <p:sldId id="391" r:id="rId16"/>
    <p:sldId id="319" r:id="rId17"/>
    <p:sldId id="321" r:id="rId18"/>
    <p:sldId id="364" r:id="rId19"/>
    <p:sldId id="322" r:id="rId20"/>
    <p:sldId id="363" r:id="rId21"/>
    <p:sldId id="323" r:id="rId22"/>
    <p:sldId id="259" r:id="rId23"/>
    <p:sldId id="327" r:id="rId24"/>
    <p:sldId id="328" r:id="rId25"/>
    <p:sldId id="329" r:id="rId26"/>
    <p:sldId id="324" r:id="rId27"/>
    <p:sldId id="325" r:id="rId28"/>
    <p:sldId id="326" r:id="rId29"/>
    <p:sldId id="349" r:id="rId30"/>
    <p:sldId id="350" r:id="rId31"/>
    <p:sldId id="351" r:id="rId32"/>
    <p:sldId id="352" r:id="rId33"/>
    <p:sldId id="355" r:id="rId34"/>
    <p:sldId id="356" r:id="rId35"/>
    <p:sldId id="348" r:id="rId36"/>
    <p:sldId id="330" r:id="rId37"/>
    <p:sldId id="331" r:id="rId38"/>
    <p:sldId id="332" r:id="rId39"/>
    <p:sldId id="333" r:id="rId40"/>
    <p:sldId id="334" r:id="rId41"/>
    <p:sldId id="359" r:id="rId42"/>
    <p:sldId id="353" r:id="rId43"/>
    <p:sldId id="354" r:id="rId44"/>
    <p:sldId id="336" r:id="rId45"/>
    <p:sldId id="357" r:id="rId46"/>
    <p:sldId id="360" r:id="rId47"/>
    <p:sldId id="361" r:id="rId48"/>
    <p:sldId id="358" r:id="rId49"/>
    <p:sldId id="343" r:id="rId50"/>
    <p:sldId id="344" r:id="rId51"/>
    <p:sldId id="272" r:id="rId52"/>
    <p:sldId id="362" r:id="rId53"/>
    <p:sldId id="376" r:id="rId54"/>
    <p:sldId id="379" r:id="rId55"/>
    <p:sldId id="380" r:id="rId56"/>
    <p:sldId id="381" r:id="rId57"/>
    <p:sldId id="382" r:id="rId58"/>
    <p:sldId id="383" r:id="rId59"/>
    <p:sldId id="377" r:id="rId60"/>
    <p:sldId id="378" r:id="rId61"/>
    <p:sldId id="375" r:id="rId62"/>
    <p:sldId id="384" r:id="rId63"/>
    <p:sldId id="385" r:id="rId64"/>
    <p:sldId id="386" r:id="rId65"/>
    <p:sldId id="371" r:id="rId66"/>
    <p:sldId id="373" r:id="rId67"/>
    <p:sldId id="372" r:id="rId68"/>
    <p:sldId id="374" r:id="rId69"/>
    <p:sldId id="276" r:id="rId70"/>
    <p:sldId id="292" r:id="rId71"/>
    <p:sldId id="302" r:id="rId72"/>
    <p:sldId id="303" r:id="rId73"/>
    <p:sldId id="310" r:id="rId74"/>
    <p:sldId id="315" r:id="rId75"/>
  </p:sldIdLst>
  <p:sldSz cx="9144000" cy="6858000" type="screen4x3"/>
  <p:notesSz cx="6858000" cy="9144000"/>
  <p:custDataLst>
    <p:tags r:id="rId80"/>
  </p:custDataLst>
  <p:defaultTextStyle>
    <a:defPPr>
      <a:defRPr lang="zh-CN"/>
    </a:defPPr>
    <a:lvl1pPr marL="0" lvl="0" indent="0" algn="l" defTabSz="914400" rtl="0" eaLnBrk="1" fontAlgn="base" latinLnBrk="0" hangingPunct="1">
      <a:lnSpc>
        <a:spcPct val="100000"/>
      </a:lnSpc>
      <a:spcBef>
        <a:spcPct val="0"/>
      </a:spcBef>
      <a:spcAft>
        <a:spcPct val="0"/>
      </a:spcAft>
      <a:buNone/>
      <a:defRPr b="1" i="0" u="none" kern="1200" baseline="0">
        <a:solidFill>
          <a:schemeClr val="tx1"/>
        </a:solidFill>
        <a:latin typeface="Tahoma" panose="020B060403050404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1" i="0" u="none" kern="1200" baseline="0">
        <a:solidFill>
          <a:schemeClr val="tx1"/>
        </a:solidFill>
        <a:latin typeface="Tahom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1" i="0" u="none" kern="1200" baseline="0">
        <a:solidFill>
          <a:schemeClr val="tx1"/>
        </a:solidFill>
        <a:latin typeface="Tahom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1" i="0" u="none" kern="1200" baseline="0">
        <a:solidFill>
          <a:schemeClr val="tx1"/>
        </a:solidFill>
        <a:latin typeface="Tahom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1" i="0" u="none" kern="1200" baseline="0">
        <a:solidFill>
          <a:schemeClr val="tx1"/>
        </a:solidFill>
        <a:latin typeface="Tahom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1" i="0" u="none" kern="1200" baseline="0">
        <a:solidFill>
          <a:schemeClr val="tx1"/>
        </a:solidFill>
        <a:latin typeface="Tahom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1" i="0" u="none" kern="1200" baseline="0">
        <a:solidFill>
          <a:schemeClr val="tx1"/>
        </a:solidFill>
        <a:latin typeface="Tahom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1" i="0" u="none" kern="1200" baseline="0">
        <a:solidFill>
          <a:schemeClr val="tx1"/>
        </a:solidFill>
        <a:latin typeface="Tahom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1" i="0" u="none" kern="1200" baseline="0">
        <a:solidFill>
          <a:schemeClr val="tx1"/>
        </a:solidFill>
        <a:latin typeface="Tahoma" panose="020B060403050404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CCFF"/>
    <a:srgbClr val="FF99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snapVertSplitter="1" vertBarState="minimized" horzBarState="maximized">
    <p:restoredLeft sz="19343"/>
    <p:restoredTop sz="94660"/>
  </p:normalViewPr>
  <p:slideViewPr>
    <p:cSldViewPr showGuides="1">
      <p:cViewPr varScale="1">
        <p:scale>
          <a:sx n="86" d="100"/>
          <a:sy n="86" d="100"/>
        </p:scale>
        <p:origin x="-1764" y="-72"/>
      </p:cViewPr>
      <p:guideLst>
        <p:guide orient="horz" pos="2160"/>
        <p:guide pos="2880"/>
      </p:guideLst>
    </p:cSldViewPr>
  </p:slid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0" Type="http://schemas.openxmlformats.org/officeDocument/2006/relationships/tags" Target="tags/tag144.xml"/><Relationship Id="rId8" Type="http://schemas.openxmlformats.org/officeDocument/2006/relationships/slide" Target="slides/slide5.xml"/><Relationship Id="rId79" Type="http://schemas.openxmlformats.org/officeDocument/2006/relationships/tableStyles" Target="tableStyles.xml"/><Relationship Id="rId78" Type="http://schemas.openxmlformats.org/officeDocument/2006/relationships/viewProps" Target="viewProps.xml"/><Relationship Id="rId77" Type="http://schemas.openxmlformats.org/officeDocument/2006/relationships/presProps" Target="presProps.xml"/><Relationship Id="rId76" Type="http://schemas.openxmlformats.org/officeDocument/2006/relationships/handoutMaster" Target="handoutMasters/handoutMaster1.xml"/><Relationship Id="rId75" Type="http://schemas.openxmlformats.org/officeDocument/2006/relationships/slide" Target="slides/slide72.xml"/><Relationship Id="rId74" Type="http://schemas.openxmlformats.org/officeDocument/2006/relationships/slide" Target="slides/slide71.xml"/><Relationship Id="rId73" Type="http://schemas.openxmlformats.org/officeDocument/2006/relationships/slide" Target="slides/slide70.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4.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95586" name="页眉占位符 195585"/>
          <p:cNvSpPr>
            <a:spLocks noGrp="1"/>
          </p:cNvSpPr>
          <p:nvPr>
            <p:ph type="hdr" sz="quarter"/>
          </p:nvPr>
        </p:nvSpPr>
        <p:spPr>
          <a:xfrm>
            <a:off x="0" y="0"/>
            <a:ext cx="2971800" cy="457200"/>
          </a:xfrm>
          <a:prstGeom prst="rect">
            <a:avLst/>
          </a:prstGeom>
          <a:noFill/>
          <a:ln w="9525">
            <a:noFill/>
          </a:ln>
        </p:spPr>
        <p:txBody>
          <a:bodyPr/>
          <a:p>
            <a:pPr lvl="0"/>
            <a:endParaRPr lang="zh-CN" altLang="en-US" sz="1200" b="0" dirty="0"/>
          </a:p>
        </p:txBody>
      </p:sp>
      <p:sp>
        <p:nvSpPr>
          <p:cNvPr id="195587" name="日期占位符 195586"/>
          <p:cNvSpPr>
            <a:spLocks noGrp="1"/>
          </p:cNvSpPr>
          <p:nvPr>
            <p:ph type="dt" sz="quarter" idx="1"/>
          </p:nvPr>
        </p:nvSpPr>
        <p:spPr>
          <a:xfrm>
            <a:off x="3884613" y="0"/>
            <a:ext cx="2971800" cy="457200"/>
          </a:xfrm>
          <a:prstGeom prst="rect">
            <a:avLst/>
          </a:prstGeom>
          <a:noFill/>
          <a:ln w="9525">
            <a:noFill/>
          </a:ln>
        </p:spPr>
        <p:txBody>
          <a:bodyPr/>
          <a:p>
            <a:pPr lvl="0" algn="r"/>
            <a:endParaRPr lang="zh-CN" altLang="en-US" sz="1200" b="0" dirty="0"/>
          </a:p>
        </p:txBody>
      </p:sp>
      <p:sp>
        <p:nvSpPr>
          <p:cNvPr id="195588" name="页脚占位符 195587"/>
          <p:cNvSpPr>
            <a:spLocks noGrp="1"/>
          </p:cNvSpPr>
          <p:nvPr>
            <p:ph type="ftr" sz="quarter" idx="2"/>
          </p:nvPr>
        </p:nvSpPr>
        <p:spPr>
          <a:xfrm>
            <a:off x="0" y="8685213"/>
            <a:ext cx="2971800" cy="457200"/>
          </a:xfrm>
          <a:prstGeom prst="rect">
            <a:avLst/>
          </a:prstGeom>
          <a:noFill/>
          <a:ln w="9525">
            <a:noFill/>
          </a:ln>
        </p:spPr>
        <p:txBody>
          <a:bodyPr anchor="b" anchorCtr="0"/>
          <a:p>
            <a:pPr lvl="0"/>
            <a:endParaRPr lang="zh-CN" altLang="en-US" sz="1200" b="0" dirty="0"/>
          </a:p>
        </p:txBody>
      </p:sp>
      <p:sp>
        <p:nvSpPr>
          <p:cNvPr id="195589" name="灯片编号占位符 195588"/>
          <p:cNvSpPr>
            <a:spLocks noGrp="1"/>
          </p:cNvSpPr>
          <p:nvPr>
            <p:ph type="sldNum" sz="quarter" idx="3"/>
          </p:nvPr>
        </p:nvSpPr>
        <p:spPr>
          <a:xfrm>
            <a:off x="3884613" y="8685213"/>
            <a:ext cx="2971800" cy="457200"/>
          </a:xfrm>
          <a:prstGeom prst="rect">
            <a:avLst/>
          </a:prstGeom>
          <a:noFill/>
          <a:ln w="9525">
            <a:noFill/>
          </a:ln>
        </p:spPr>
        <p:txBody>
          <a:bodyPr anchor="b" anchorCtr="0"/>
          <a:p>
            <a:pPr lvl="0" algn="r"/>
            <a:fld id="{9A0DB2DC-4C9A-4742-B13C-FB6460FD3503}" type="slidenum">
              <a:rPr lang="zh-CN" altLang="en-US" sz="1200" b="0" dirty="0"/>
            </a:fld>
            <a:endParaRPr lang="zh-CN" altLang="en-US" sz="1200" b="0"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96610" name="页眉占位符 196609"/>
          <p:cNvSpPr>
            <a:spLocks noGrp="1"/>
          </p:cNvSpPr>
          <p:nvPr>
            <p:ph type="hdr" sz="quarter"/>
          </p:nvPr>
        </p:nvSpPr>
        <p:spPr>
          <a:xfrm>
            <a:off x="0" y="0"/>
            <a:ext cx="2971800" cy="457200"/>
          </a:xfrm>
          <a:prstGeom prst="rect">
            <a:avLst/>
          </a:prstGeom>
          <a:noFill/>
          <a:ln w="9525">
            <a:noFill/>
          </a:ln>
        </p:spPr>
        <p:txBody>
          <a:bodyPr/>
          <a:p>
            <a:pPr lvl="0"/>
            <a:endParaRPr lang="zh-CN" altLang="en-US" sz="1200" b="0" dirty="0"/>
          </a:p>
        </p:txBody>
      </p:sp>
      <p:sp>
        <p:nvSpPr>
          <p:cNvPr id="196611" name="日期占位符 196610"/>
          <p:cNvSpPr>
            <a:spLocks noGrp="1"/>
          </p:cNvSpPr>
          <p:nvPr>
            <p:ph type="dt" idx="1"/>
          </p:nvPr>
        </p:nvSpPr>
        <p:spPr>
          <a:xfrm>
            <a:off x="3884613" y="0"/>
            <a:ext cx="2971800" cy="457200"/>
          </a:xfrm>
          <a:prstGeom prst="rect">
            <a:avLst/>
          </a:prstGeom>
          <a:noFill/>
          <a:ln w="9525">
            <a:noFill/>
          </a:ln>
        </p:spPr>
        <p:txBody>
          <a:bodyPr/>
          <a:p>
            <a:pPr lvl="0" algn="r"/>
            <a:endParaRPr lang="zh-CN" altLang="en-US" sz="1200" b="0" dirty="0"/>
          </a:p>
        </p:txBody>
      </p:sp>
      <p:sp>
        <p:nvSpPr>
          <p:cNvPr id="196612" name="幻灯片图像占位符 196611"/>
          <p:cNvSpPr>
            <a:spLocks noRot="1" noTextEdit="1"/>
          </p:cNvSpPr>
          <p:nvPr>
            <p:ph type="sldImg" idx="2"/>
          </p:nvPr>
        </p:nvSpPr>
        <p:spPr>
          <a:xfrm>
            <a:off x="1143000" y="685800"/>
            <a:ext cx="4572000" cy="3429000"/>
          </a:xfrm>
          <a:prstGeom prst="rect">
            <a:avLst/>
          </a:prstGeom>
          <a:ln w="9525" cap="flat" cmpd="sng">
            <a:solidFill>
              <a:srgbClr val="000000"/>
            </a:solidFill>
            <a:prstDash val="solid"/>
            <a:miter/>
            <a:headEnd type="none" w="med" len="med"/>
            <a:tailEnd type="none" w="med" len="med"/>
          </a:ln>
        </p:spPr>
      </p:sp>
      <p:sp>
        <p:nvSpPr>
          <p:cNvPr id="196613" name="文本占位符 196612"/>
          <p:cNvSpPr>
            <a:spLocks noGrp="1"/>
          </p:cNvSpPr>
          <p:nvPr>
            <p:ph type="body" sz="quarter" idx="3"/>
          </p:nvPr>
        </p:nvSpPr>
        <p:spPr>
          <a:xfrm>
            <a:off x="685800" y="4343400"/>
            <a:ext cx="5486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96614" name="页脚占位符 196613"/>
          <p:cNvSpPr>
            <a:spLocks noGrp="1"/>
          </p:cNvSpPr>
          <p:nvPr>
            <p:ph type="ftr" sz="quarter" idx="4"/>
          </p:nvPr>
        </p:nvSpPr>
        <p:spPr>
          <a:xfrm>
            <a:off x="0" y="8685213"/>
            <a:ext cx="2971800" cy="457200"/>
          </a:xfrm>
          <a:prstGeom prst="rect">
            <a:avLst/>
          </a:prstGeom>
          <a:noFill/>
          <a:ln w="9525">
            <a:noFill/>
          </a:ln>
        </p:spPr>
        <p:txBody>
          <a:bodyPr anchor="b" anchorCtr="0"/>
          <a:p>
            <a:pPr lvl="0"/>
            <a:endParaRPr lang="zh-CN" altLang="en-US" sz="1200" b="0" dirty="0"/>
          </a:p>
        </p:txBody>
      </p:sp>
      <p:sp>
        <p:nvSpPr>
          <p:cNvPr id="196615" name="灯片编号占位符 196614"/>
          <p:cNvSpPr>
            <a:spLocks noGrp="1"/>
          </p:cNvSpPr>
          <p:nvPr>
            <p:ph type="sldNum" sz="quarter" idx="5"/>
          </p:nvPr>
        </p:nvSpPr>
        <p:spPr>
          <a:xfrm>
            <a:off x="3884613" y="8685213"/>
            <a:ext cx="2971800" cy="457200"/>
          </a:xfrm>
          <a:prstGeom prst="rect">
            <a:avLst/>
          </a:prstGeom>
          <a:noFill/>
          <a:ln w="9525">
            <a:noFill/>
          </a:ln>
        </p:spPr>
        <p:txBody>
          <a:bodyPr anchor="b" anchorCtr="0"/>
          <a:p>
            <a:pPr lvl="0" algn="r"/>
            <a:fld id="{9A0DB2DC-4C9A-4742-B13C-FB6460FD3503}" type="slidenum">
              <a:rPr lang="zh-CN" altLang="en-US" sz="1200" b="0" dirty="0"/>
            </a:fld>
            <a:endParaRPr lang="zh-CN" altLang="en-US" sz="1200" b="0" dirty="0"/>
          </a:p>
        </p:txBody>
      </p:sp>
    </p:spTree>
  </p:cSld>
  <p:clrMap bg1="lt1" tx1="dk1" bg2="lt2" tx2="dk2" accent1="accent1" accent2="accent2" accent3="accent3" accent4="accent4" accent5="accent5" accent6="accent6" hlink="hlink" folHlink="folHlink"/>
  <p:hf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2.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197634" name="幻灯片图像占位符 197633"/>
          <p:cNvSpPr>
            <a:spLocks noRot="1" noTextEdit="1"/>
          </p:cNvSpPr>
          <p:nvPr>
            <p:ph type="sldImg"/>
          </p:nvPr>
        </p:nvSpPr>
        <p:spPr/>
      </p:sp>
      <p:sp>
        <p:nvSpPr>
          <p:cNvPr id="197635" name="文本占位符 197634"/>
          <p:cNvSpPr>
            <a:spLocks noGrp="1"/>
          </p:cNvSpPr>
          <p:nvPr>
            <p:ph type="body" idx="1"/>
          </p:nvPr>
        </p:nvSpPr>
        <p:spPr/>
        <p:txBody>
          <a:bodyPr/>
          <a:p>
            <a:pPr lvl="0"/>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06850" name="幻灯片图像占位符 206849"/>
          <p:cNvSpPr>
            <a:spLocks noRot="1" noTextEdit="1"/>
          </p:cNvSpPr>
          <p:nvPr>
            <p:ph type="sldImg"/>
          </p:nvPr>
        </p:nvSpPr>
        <p:spPr/>
      </p:sp>
      <p:sp>
        <p:nvSpPr>
          <p:cNvPr id="206851" name="文本占位符 206850"/>
          <p:cNvSpPr>
            <a:spLocks noGrp="1"/>
          </p:cNvSpPr>
          <p:nvPr>
            <p:ph type="body" idx="1"/>
          </p:nvPr>
        </p:nvSpPr>
        <p:spPr/>
        <p:txBody>
          <a:bodyPr/>
          <a:p>
            <a:pPr lvl="0"/>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07874" name="幻灯片图像占位符 207873"/>
          <p:cNvSpPr>
            <a:spLocks noRot="1" noTextEdit="1"/>
          </p:cNvSpPr>
          <p:nvPr>
            <p:ph type="sldImg"/>
          </p:nvPr>
        </p:nvSpPr>
        <p:spPr/>
      </p:sp>
      <p:sp>
        <p:nvSpPr>
          <p:cNvPr id="207875" name="文本占位符 207874"/>
          <p:cNvSpPr>
            <a:spLocks noGrp="1"/>
          </p:cNvSpPr>
          <p:nvPr>
            <p:ph type="body" idx="1"/>
          </p:nvPr>
        </p:nvSpPr>
        <p:spPr/>
        <p:txBody>
          <a:bodyPr/>
          <a:p>
            <a:pPr lvl="0"/>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08898" name="幻灯片图像占位符 208897"/>
          <p:cNvSpPr>
            <a:spLocks noRot="1" noTextEdit="1"/>
          </p:cNvSpPr>
          <p:nvPr>
            <p:ph type="sldImg"/>
          </p:nvPr>
        </p:nvSpPr>
        <p:spPr/>
      </p:sp>
      <p:sp>
        <p:nvSpPr>
          <p:cNvPr id="208899" name="文本占位符 208898"/>
          <p:cNvSpPr>
            <a:spLocks noGrp="1"/>
          </p:cNvSpPr>
          <p:nvPr>
            <p:ph type="body" idx="1"/>
          </p:nvPr>
        </p:nvSpPr>
        <p:spPr/>
        <p:txBody>
          <a:bodyPr/>
          <a:p>
            <a:pPr lvl="0"/>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09922" name="幻灯片图像占位符 209921"/>
          <p:cNvSpPr>
            <a:spLocks noRot="1" noTextEdit="1"/>
          </p:cNvSpPr>
          <p:nvPr>
            <p:ph type="sldImg"/>
          </p:nvPr>
        </p:nvSpPr>
        <p:spPr/>
      </p:sp>
      <p:sp>
        <p:nvSpPr>
          <p:cNvPr id="209923" name="文本占位符 209922"/>
          <p:cNvSpPr>
            <a:spLocks noGrp="1"/>
          </p:cNvSpPr>
          <p:nvPr>
            <p:ph type="body" idx="1"/>
          </p:nvPr>
        </p:nvSpPr>
        <p:spPr/>
        <p:txBody>
          <a:bodyPr/>
          <a:p>
            <a:pPr lvl="0"/>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10946" name="幻灯片图像占位符 210945"/>
          <p:cNvSpPr>
            <a:spLocks noRot="1" noTextEdit="1"/>
          </p:cNvSpPr>
          <p:nvPr>
            <p:ph type="sldImg"/>
          </p:nvPr>
        </p:nvSpPr>
        <p:spPr/>
      </p:sp>
      <p:sp>
        <p:nvSpPr>
          <p:cNvPr id="210947" name="文本占位符 210946"/>
          <p:cNvSpPr>
            <a:spLocks noGrp="1"/>
          </p:cNvSpPr>
          <p:nvPr>
            <p:ph type="body" idx="1"/>
          </p:nvPr>
        </p:nvSpPr>
        <p:spPr/>
        <p:txBody>
          <a:bodyPr/>
          <a:p>
            <a:pPr lvl="0"/>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11970" name="幻灯片图像占位符 211969"/>
          <p:cNvSpPr>
            <a:spLocks noRot="1" noTextEdit="1"/>
          </p:cNvSpPr>
          <p:nvPr>
            <p:ph type="sldImg"/>
          </p:nvPr>
        </p:nvSpPr>
        <p:spPr/>
      </p:sp>
      <p:sp>
        <p:nvSpPr>
          <p:cNvPr id="211971" name="文本占位符 211970"/>
          <p:cNvSpPr>
            <a:spLocks noGrp="1"/>
          </p:cNvSpPr>
          <p:nvPr>
            <p:ph type="body" idx="1"/>
          </p:nvPr>
        </p:nvSpPr>
        <p:spPr/>
        <p:txBody>
          <a:bodyPr/>
          <a:p>
            <a:pPr lvl="0"/>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12994" name="幻灯片图像占位符 212993"/>
          <p:cNvSpPr>
            <a:spLocks noRot="1" noTextEdit="1"/>
          </p:cNvSpPr>
          <p:nvPr>
            <p:ph type="sldImg"/>
          </p:nvPr>
        </p:nvSpPr>
        <p:spPr/>
      </p:sp>
      <p:sp>
        <p:nvSpPr>
          <p:cNvPr id="212995" name="文本占位符 212994"/>
          <p:cNvSpPr>
            <a:spLocks noGrp="1"/>
          </p:cNvSpPr>
          <p:nvPr>
            <p:ph type="body" idx="1"/>
          </p:nvPr>
        </p:nvSpPr>
        <p:spPr/>
        <p:txBody>
          <a:bodyPr/>
          <a:p>
            <a:pPr lvl="0"/>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14018" name="幻灯片图像占位符 214017"/>
          <p:cNvSpPr>
            <a:spLocks noRot="1" noTextEdit="1"/>
          </p:cNvSpPr>
          <p:nvPr>
            <p:ph type="sldImg"/>
          </p:nvPr>
        </p:nvSpPr>
        <p:spPr/>
      </p:sp>
      <p:sp>
        <p:nvSpPr>
          <p:cNvPr id="214019" name="文本占位符 214018"/>
          <p:cNvSpPr>
            <a:spLocks noGrp="1"/>
          </p:cNvSpPr>
          <p:nvPr>
            <p:ph type="body" idx="1"/>
          </p:nvPr>
        </p:nvSpPr>
        <p:spPr/>
        <p:txBody>
          <a:bodyPr/>
          <a:p>
            <a:pPr lvl="0"/>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16066" name="幻灯片图像占位符 216065"/>
          <p:cNvSpPr>
            <a:spLocks noRot="1" noTextEdit="1"/>
          </p:cNvSpPr>
          <p:nvPr>
            <p:ph type="sldImg"/>
          </p:nvPr>
        </p:nvSpPr>
        <p:spPr/>
      </p:sp>
      <p:sp>
        <p:nvSpPr>
          <p:cNvPr id="216067" name="文本占位符 216066"/>
          <p:cNvSpPr>
            <a:spLocks noGrp="1"/>
          </p:cNvSpPr>
          <p:nvPr>
            <p:ph type="body" idx="1"/>
          </p:nvPr>
        </p:nvSpPr>
        <p:spPr/>
        <p:txBody>
          <a:bodyPr/>
          <a:p>
            <a:pPr lvl="0"/>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17090" name="幻灯片图像占位符 217089"/>
          <p:cNvSpPr>
            <a:spLocks noRot="1" noTextEdit="1"/>
          </p:cNvSpPr>
          <p:nvPr>
            <p:ph type="sldImg"/>
          </p:nvPr>
        </p:nvSpPr>
        <p:spPr/>
      </p:sp>
      <p:sp>
        <p:nvSpPr>
          <p:cNvPr id="217091" name="文本占位符 217090"/>
          <p:cNvSpPr>
            <a:spLocks noGrp="1"/>
          </p:cNvSpPr>
          <p:nvPr>
            <p:ph type="body" idx="1"/>
          </p:nvPr>
        </p:nvSpPr>
        <p:spPr/>
        <p:txBody>
          <a:bodyPr/>
          <a:p>
            <a:pPr lvl="0"/>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198658" name="幻灯片图像占位符 198657"/>
          <p:cNvSpPr>
            <a:spLocks noRot="1" noTextEdit="1"/>
          </p:cNvSpPr>
          <p:nvPr>
            <p:ph type="sldImg"/>
          </p:nvPr>
        </p:nvSpPr>
        <p:spPr/>
      </p:sp>
      <p:sp>
        <p:nvSpPr>
          <p:cNvPr id="198659" name="文本占位符 198658"/>
          <p:cNvSpPr>
            <a:spLocks noGrp="1"/>
          </p:cNvSpPr>
          <p:nvPr>
            <p:ph type="body" idx="1"/>
          </p:nvPr>
        </p:nvSpPr>
        <p:spPr/>
        <p:txBody>
          <a:bodyPr/>
          <a:p>
            <a:pPr lvl="0"/>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18114" name="幻灯片图像占位符 218113"/>
          <p:cNvSpPr>
            <a:spLocks noRot="1" noTextEdit="1"/>
          </p:cNvSpPr>
          <p:nvPr>
            <p:ph type="sldImg"/>
          </p:nvPr>
        </p:nvSpPr>
        <p:spPr/>
      </p:sp>
      <p:sp>
        <p:nvSpPr>
          <p:cNvPr id="218115" name="文本占位符 218114"/>
          <p:cNvSpPr>
            <a:spLocks noGrp="1"/>
          </p:cNvSpPr>
          <p:nvPr>
            <p:ph type="body" idx="1"/>
          </p:nvPr>
        </p:nvSpPr>
        <p:spPr/>
        <p:txBody>
          <a:bodyPr/>
          <a:p>
            <a:pPr lvl="0"/>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19138" name="幻灯片图像占位符 219137"/>
          <p:cNvSpPr>
            <a:spLocks noRot="1" noTextEdit="1"/>
          </p:cNvSpPr>
          <p:nvPr>
            <p:ph type="sldImg"/>
          </p:nvPr>
        </p:nvSpPr>
        <p:spPr/>
      </p:sp>
      <p:sp>
        <p:nvSpPr>
          <p:cNvPr id="219139" name="文本占位符 219138"/>
          <p:cNvSpPr>
            <a:spLocks noGrp="1"/>
          </p:cNvSpPr>
          <p:nvPr>
            <p:ph type="body" idx="1"/>
          </p:nvPr>
        </p:nvSpPr>
        <p:spPr/>
        <p:txBody>
          <a:bodyPr/>
          <a:p>
            <a:pPr lvl="0"/>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20162" name="幻灯片图像占位符 220161"/>
          <p:cNvSpPr>
            <a:spLocks noRot="1" noTextEdit="1"/>
          </p:cNvSpPr>
          <p:nvPr>
            <p:ph type="sldImg"/>
          </p:nvPr>
        </p:nvSpPr>
        <p:spPr/>
      </p:sp>
      <p:sp>
        <p:nvSpPr>
          <p:cNvPr id="220163" name="文本占位符 220162"/>
          <p:cNvSpPr>
            <a:spLocks noGrp="1"/>
          </p:cNvSpPr>
          <p:nvPr>
            <p:ph type="body" idx="1"/>
          </p:nvPr>
        </p:nvSpPr>
        <p:spPr/>
        <p:txBody>
          <a:bodyPr/>
          <a:p>
            <a:pPr lvl="0"/>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22210" name="幻灯片图像占位符 222209"/>
          <p:cNvSpPr>
            <a:spLocks noRot="1" noTextEdit="1"/>
          </p:cNvSpPr>
          <p:nvPr>
            <p:ph type="sldImg"/>
          </p:nvPr>
        </p:nvSpPr>
        <p:spPr/>
      </p:sp>
      <p:sp>
        <p:nvSpPr>
          <p:cNvPr id="222211" name="文本占位符 222210"/>
          <p:cNvSpPr>
            <a:spLocks noGrp="1"/>
          </p:cNvSpPr>
          <p:nvPr>
            <p:ph type="body" idx="1"/>
          </p:nvPr>
        </p:nvSpPr>
        <p:spPr/>
        <p:txBody>
          <a:bodyPr/>
          <a:p>
            <a:pPr lvl="0"/>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96962" name="幻灯片图像占位符 296961"/>
          <p:cNvSpPr>
            <a:spLocks noRot="1" noTextEdit="1"/>
          </p:cNvSpPr>
          <p:nvPr>
            <p:ph type="sldImg"/>
          </p:nvPr>
        </p:nvSpPr>
        <p:spPr/>
      </p:sp>
      <p:sp>
        <p:nvSpPr>
          <p:cNvPr id="296963" name="文本占位符 296962"/>
          <p:cNvSpPr>
            <a:spLocks noGrp="1"/>
          </p:cNvSpPr>
          <p:nvPr>
            <p:ph type="body" idx="1"/>
          </p:nvPr>
        </p:nvSpPr>
        <p:spPr/>
        <p:txBody>
          <a:bodyPr/>
          <a:p>
            <a:pPr lvl="0"/>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99010" name="幻灯片图像占位符 299009"/>
          <p:cNvSpPr>
            <a:spLocks noRot="1" noTextEdit="1"/>
          </p:cNvSpPr>
          <p:nvPr>
            <p:ph type="sldImg"/>
          </p:nvPr>
        </p:nvSpPr>
        <p:spPr/>
      </p:sp>
      <p:sp>
        <p:nvSpPr>
          <p:cNvPr id="299011" name="文本占位符 299010"/>
          <p:cNvSpPr>
            <a:spLocks noGrp="1"/>
          </p:cNvSpPr>
          <p:nvPr>
            <p:ph type="body" idx="1"/>
          </p:nvPr>
        </p:nvSpPr>
        <p:spPr/>
        <p:txBody>
          <a:bodyPr/>
          <a:p>
            <a:pPr lvl="0"/>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29378" name="幻灯片图像占位符 229377"/>
          <p:cNvSpPr>
            <a:spLocks noRot="1" noTextEdit="1"/>
          </p:cNvSpPr>
          <p:nvPr>
            <p:ph type="sldImg"/>
          </p:nvPr>
        </p:nvSpPr>
        <p:spPr/>
      </p:sp>
      <p:sp>
        <p:nvSpPr>
          <p:cNvPr id="229379" name="文本占位符 229378"/>
          <p:cNvSpPr>
            <a:spLocks noGrp="1"/>
          </p:cNvSpPr>
          <p:nvPr>
            <p:ph type="body" idx="1"/>
          </p:nvPr>
        </p:nvSpPr>
        <p:spPr/>
        <p:txBody>
          <a:bodyPr/>
          <a:p>
            <a:pPr lvl="0"/>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30402" name="幻灯片图像占位符 230401"/>
          <p:cNvSpPr>
            <a:spLocks noRot="1" noTextEdit="1"/>
          </p:cNvSpPr>
          <p:nvPr>
            <p:ph type="sldImg"/>
          </p:nvPr>
        </p:nvSpPr>
        <p:spPr/>
      </p:sp>
      <p:sp>
        <p:nvSpPr>
          <p:cNvPr id="230403" name="文本占位符 230402"/>
          <p:cNvSpPr>
            <a:spLocks noGrp="1"/>
          </p:cNvSpPr>
          <p:nvPr>
            <p:ph type="body" idx="1"/>
          </p:nvPr>
        </p:nvSpPr>
        <p:spPr/>
        <p:txBody>
          <a:bodyPr/>
          <a:p>
            <a:pPr lvl="0"/>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44738" name="幻灯片图像占位符 244737"/>
          <p:cNvSpPr>
            <a:spLocks noRot="1" noTextEdit="1"/>
          </p:cNvSpPr>
          <p:nvPr>
            <p:ph type="sldImg"/>
          </p:nvPr>
        </p:nvSpPr>
        <p:spPr/>
      </p:sp>
      <p:sp>
        <p:nvSpPr>
          <p:cNvPr id="244739" name="文本占位符 244738"/>
          <p:cNvSpPr>
            <a:spLocks noGrp="1"/>
          </p:cNvSpPr>
          <p:nvPr>
            <p:ph type="body" idx="1"/>
          </p:nvPr>
        </p:nvSpPr>
        <p:spPr/>
        <p:txBody>
          <a:bodyPr/>
          <a:p>
            <a:pPr lvl="0"/>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56002" name="幻灯片图像占位符 256001"/>
          <p:cNvSpPr>
            <a:spLocks noRot="1" noTextEdit="1"/>
          </p:cNvSpPr>
          <p:nvPr>
            <p:ph type="sldImg"/>
          </p:nvPr>
        </p:nvSpPr>
        <p:spPr/>
      </p:sp>
      <p:sp>
        <p:nvSpPr>
          <p:cNvPr id="256003" name="文本占位符 256002"/>
          <p:cNvSpPr>
            <a:spLocks noGrp="1"/>
          </p:cNvSpPr>
          <p:nvPr>
            <p:ph type="body" idx="1"/>
          </p:nvPr>
        </p:nvSpPr>
        <p:spPr/>
        <p:txBody>
          <a:bodyPr/>
          <a:p>
            <a:pPr lvl="0"/>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199682" name="幻灯片图像占位符 199681"/>
          <p:cNvSpPr>
            <a:spLocks noRot="1" noTextEdit="1"/>
          </p:cNvSpPr>
          <p:nvPr>
            <p:ph type="sldImg"/>
          </p:nvPr>
        </p:nvSpPr>
        <p:spPr/>
      </p:sp>
      <p:sp>
        <p:nvSpPr>
          <p:cNvPr id="199683" name="文本占位符 199682"/>
          <p:cNvSpPr>
            <a:spLocks noGrp="1"/>
          </p:cNvSpPr>
          <p:nvPr>
            <p:ph type="body" idx="1"/>
          </p:nvPr>
        </p:nvSpPr>
        <p:spPr/>
        <p:txBody>
          <a:bodyPr/>
          <a:p>
            <a:pPr lvl="0"/>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57026" name="幻灯片图像占位符 257025"/>
          <p:cNvSpPr>
            <a:spLocks noRot="1" noTextEdit="1"/>
          </p:cNvSpPr>
          <p:nvPr>
            <p:ph type="sldImg"/>
          </p:nvPr>
        </p:nvSpPr>
        <p:spPr/>
      </p:sp>
      <p:sp>
        <p:nvSpPr>
          <p:cNvPr id="257027" name="文本占位符 257026"/>
          <p:cNvSpPr>
            <a:spLocks noGrp="1"/>
          </p:cNvSpPr>
          <p:nvPr>
            <p:ph type="body" idx="1"/>
          </p:nvPr>
        </p:nvSpPr>
        <p:spPr/>
        <p:txBody>
          <a:bodyPr/>
          <a:p>
            <a:pPr lvl="0"/>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63170" name="幻灯片图像占位符 263169"/>
          <p:cNvSpPr>
            <a:spLocks noRot="1" noTextEdit="1"/>
          </p:cNvSpPr>
          <p:nvPr>
            <p:ph type="sldImg"/>
          </p:nvPr>
        </p:nvSpPr>
        <p:spPr/>
      </p:sp>
      <p:sp>
        <p:nvSpPr>
          <p:cNvPr id="263171" name="文本占位符 263170"/>
          <p:cNvSpPr>
            <a:spLocks noGrp="1"/>
          </p:cNvSpPr>
          <p:nvPr>
            <p:ph type="body" idx="1"/>
          </p:nvPr>
        </p:nvSpPr>
        <p:spPr/>
        <p:txBody>
          <a:bodyPr/>
          <a:p>
            <a:pPr lvl="0"/>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68290" name="幻灯片图像占位符 268289"/>
          <p:cNvSpPr>
            <a:spLocks noRot="1" noTextEdit="1"/>
          </p:cNvSpPr>
          <p:nvPr>
            <p:ph type="sldImg"/>
          </p:nvPr>
        </p:nvSpPr>
        <p:spPr/>
      </p:sp>
      <p:sp>
        <p:nvSpPr>
          <p:cNvPr id="268291" name="文本占位符 268290"/>
          <p:cNvSpPr>
            <a:spLocks noGrp="1"/>
          </p:cNvSpPr>
          <p:nvPr>
            <p:ph type="body" idx="1"/>
          </p:nvPr>
        </p:nvSpPr>
        <p:spPr/>
        <p:txBody>
          <a:bodyPr/>
          <a:p>
            <a:pPr lvl="0"/>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00706" name="幻灯片图像占位符 200705"/>
          <p:cNvSpPr>
            <a:spLocks noRot="1" noTextEdit="1"/>
          </p:cNvSpPr>
          <p:nvPr>
            <p:ph type="sldImg"/>
          </p:nvPr>
        </p:nvSpPr>
        <p:spPr/>
      </p:sp>
      <p:sp>
        <p:nvSpPr>
          <p:cNvPr id="200707" name="文本占位符 200706"/>
          <p:cNvSpPr>
            <a:spLocks noGrp="1"/>
          </p:cNvSpPr>
          <p:nvPr>
            <p:ph type="body" idx="1"/>
          </p:nvPr>
        </p:nvSpPr>
        <p:spPr/>
        <p:txBody>
          <a:bodyPr/>
          <a:p>
            <a:pPr lvl="0"/>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01730" name="幻灯片图像占位符 201729"/>
          <p:cNvSpPr>
            <a:spLocks noRot="1" noTextEdit="1"/>
          </p:cNvSpPr>
          <p:nvPr>
            <p:ph type="sldImg"/>
          </p:nvPr>
        </p:nvSpPr>
        <p:spPr/>
      </p:sp>
      <p:sp>
        <p:nvSpPr>
          <p:cNvPr id="201731" name="文本占位符 201730"/>
          <p:cNvSpPr>
            <a:spLocks noGrp="1"/>
          </p:cNvSpPr>
          <p:nvPr>
            <p:ph type="body" idx="1"/>
          </p:nvPr>
        </p:nvSpPr>
        <p:spPr/>
        <p:txBody>
          <a:bodyPr/>
          <a:p>
            <a:pPr lvl="0"/>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02754" name="幻灯片图像占位符 202753"/>
          <p:cNvSpPr>
            <a:spLocks noRot="1" noTextEdit="1"/>
          </p:cNvSpPr>
          <p:nvPr>
            <p:ph type="sldImg"/>
          </p:nvPr>
        </p:nvSpPr>
        <p:spPr/>
      </p:sp>
      <p:sp>
        <p:nvSpPr>
          <p:cNvPr id="202755" name="文本占位符 202754"/>
          <p:cNvSpPr>
            <a:spLocks noGrp="1"/>
          </p:cNvSpPr>
          <p:nvPr>
            <p:ph type="body" idx="1"/>
          </p:nvPr>
        </p:nvSpPr>
        <p:spPr/>
        <p:txBody>
          <a:bodyPr/>
          <a:p>
            <a:pPr lvl="0"/>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03778" name="幻灯片图像占位符 203777"/>
          <p:cNvSpPr>
            <a:spLocks noRot="1" noTextEdit="1"/>
          </p:cNvSpPr>
          <p:nvPr>
            <p:ph type="sldImg"/>
          </p:nvPr>
        </p:nvSpPr>
        <p:spPr/>
      </p:sp>
      <p:sp>
        <p:nvSpPr>
          <p:cNvPr id="203779" name="文本占位符 203778"/>
          <p:cNvSpPr>
            <a:spLocks noGrp="1"/>
          </p:cNvSpPr>
          <p:nvPr>
            <p:ph type="body" idx="1"/>
          </p:nvPr>
        </p:nvSpPr>
        <p:spPr/>
        <p:txBody>
          <a:bodyPr/>
          <a:p>
            <a:pPr lvl="0"/>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04802" name="幻灯片图像占位符 204801"/>
          <p:cNvSpPr>
            <a:spLocks noRot="1" noTextEdit="1"/>
          </p:cNvSpPr>
          <p:nvPr>
            <p:ph type="sldImg"/>
          </p:nvPr>
        </p:nvSpPr>
        <p:spPr/>
      </p:sp>
      <p:sp>
        <p:nvSpPr>
          <p:cNvPr id="204803" name="文本占位符 204802"/>
          <p:cNvSpPr>
            <a:spLocks noGrp="1"/>
          </p:cNvSpPr>
          <p:nvPr>
            <p:ph type="body" idx="1"/>
          </p:nvPr>
        </p:nvSpPr>
        <p:spPr/>
        <p:txBody>
          <a:bodyPr/>
          <a:p>
            <a:pPr lvl="0"/>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a:fld id="{9A0DB2DC-4C9A-4742-B13C-FB6460FD3503}" type="slidenum">
              <a:rPr lang="zh-CN" altLang="en-US" sz="1200" b="0" dirty="0"/>
            </a:fld>
            <a:endParaRPr lang="zh-CN" altLang="en-US" sz="1200" b="0" dirty="0"/>
          </a:p>
        </p:txBody>
      </p:sp>
      <p:sp>
        <p:nvSpPr>
          <p:cNvPr id="205826" name="幻灯片图像占位符 205825"/>
          <p:cNvSpPr>
            <a:spLocks noRot="1" noTextEdit="1"/>
          </p:cNvSpPr>
          <p:nvPr>
            <p:ph type="sldImg"/>
          </p:nvPr>
        </p:nvSpPr>
        <p:spPr/>
      </p:sp>
      <p:sp>
        <p:nvSpPr>
          <p:cNvPr id="205827" name="文本占位符 205826"/>
          <p:cNvSpPr>
            <a:spLocks noGrp="1"/>
          </p:cNvSpPr>
          <p:nvPr>
            <p:ph type="body" idx="1"/>
          </p:nvPr>
        </p:nvSpPr>
        <p:spPr/>
        <p:txBody>
          <a:bodyPr/>
          <a:p>
            <a:pPr lvl="0"/>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p:grpSp>
        <p:nvGrpSpPr>
          <p:cNvPr id="169986" name="组合 169985"/>
          <p:cNvGrpSpPr/>
          <p:nvPr/>
        </p:nvGrpSpPr>
        <p:grpSpPr>
          <a:xfrm>
            <a:off x="0" y="2438400"/>
            <a:ext cx="9009063" cy="1052513"/>
            <a:chOff x="0" y="1536"/>
            <a:chExt cx="5675" cy="663"/>
          </a:xfrm>
        </p:grpSpPr>
        <p:grpSp>
          <p:nvGrpSpPr>
            <p:cNvPr id="169987" name="组合 169986"/>
            <p:cNvGrpSpPr/>
            <p:nvPr/>
          </p:nvGrpSpPr>
          <p:grpSpPr>
            <a:xfrm>
              <a:off x="183" y="1604"/>
              <a:ext cx="448" cy="299"/>
              <a:chOff x="720" y="336"/>
              <a:chExt cx="624" cy="432"/>
            </a:xfrm>
          </p:grpSpPr>
          <p:sp>
            <p:nvSpPr>
              <p:cNvPr id="169988" name="矩形 169987"/>
              <p:cNvSpPr/>
              <p:nvPr/>
            </p:nvSpPr>
            <p:spPr>
              <a:xfrm>
                <a:off x="720" y="336"/>
                <a:ext cx="384" cy="432"/>
              </a:xfrm>
              <a:prstGeom prst="rect">
                <a:avLst/>
              </a:prstGeom>
              <a:solidFill>
                <a:schemeClr val="folHlink"/>
              </a:solidFill>
              <a:ln w="9525">
                <a:noFill/>
              </a:ln>
            </p:spPr>
            <p:txBody>
              <a:bodyPr/>
              <a:p>
                <a:endParaRPr lang="zh-CN" altLang="en-US"/>
              </a:p>
            </p:txBody>
          </p:sp>
          <p:sp>
            <p:nvSpPr>
              <p:cNvPr id="169989" name="矩形 169988"/>
              <p:cNvSpPr/>
              <p:nvPr/>
            </p:nvSpPr>
            <p:spPr>
              <a:xfrm>
                <a:off x="1056" y="336"/>
                <a:ext cx="288" cy="432"/>
              </a:xfrm>
              <a:prstGeom prst="rect">
                <a:avLst/>
              </a:prstGeom>
              <a:gradFill rotWithShape="0">
                <a:gsLst>
                  <a:gs pos="0">
                    <a:schemeClr val="folHlink"/>
                  </a:gs>
                  <a:gs pos="100000">
                    <a:schemeClr val="bg1"/>
                  </a:gs>
                </a:gsLst>
                <a:lin ang="0" scaled="1"/>
                <a:tileRect/>
              </a:gradFill>
              <a:ln w="9525">
                <a:noFill/>
              </a:ln>
            </p:spPr>
            <p:txBody>
              <a:bodyPr/>
              <a:p>
                <a:endParaRPr lang="zh-CN" altLang="en-US"/>
              </a:p>
            </p:txBody>
          </p:sp>
        </p:grpSp>
        <p:grpSp>
          <p:nvGrpSpPr>
            <p:cNvPr id="169990" name="组合 169989"/>
            <p:cNvGrpSpPr/>
            <p:nvPr/>
          </p:nvGrpSpPr>
          <p:grpSpPr>
            <a:xfrm>
              <a:off x="261" y="1870"/>
              <a:ext cx="465" cy="299"/>
              <a:chOff x="912" y="2640"/>
              <a:chExt cx="672" cy="432"/>
            </a:xfrm>
          </p:grpSpPr>
          <p:sp>
            <p:nvSpPr>
              <p:cNvPr id="169991" name="矩形 169990"/>
              <p:cNvSpPr/>
              <p:nvPr/>
            </p:nvSpPr>
            <p:spPr>
              <a:xfrm>
                <a:off x="912" y="2640"/>
                <a:ext cx="384" cy="432"/>
              </a:xfrm>
              <a:prstGeom prst="rect">
                <a:avLst/>
              </a:prstGeom>
              <a:solidFill>
                <a:schemeClr val="accent2"/>
              </a:solidFill>
              <a:ln w="9525">
                <a:noFill/>
              </a:ln>
            </p:spPr>
            <p:txBody>
              <a:bodyPr/>
              <a:p>
                <a:endParaRPr lang="zh-CN" altLang="en-US"/>
              </a:p>
            </p:txBody>
          </p:sp>
          <p:sp>
            <p:nvSpPr>
              <p:cNvPr id="169992" name="矩形 169991"/>
              <p:cNvSpPr/>
              <p:nvPr/>
            </p:nvSpPr>
            <p:spPr>
              <a:xfrm>
                <a:off x="1248" y="2640"/>
                <a:ext cx="336" cy="432"/>
              </a:xfrm>
              <a:prstGeom prst="rect">
                <a:avLst/>
              </a:prstGeom>
              <a:gradFill rotWithShape="0">
                <a:gsLst>
                  <a:gs pos="0">
                    <a:schemeClr val="accent2"/>
                  </a:gs>
                  <a:gs pos="100000">
                    <a:schemeClr val="bg1"/>
                  </a:gs>
                </a:gsLst>
                <a:lin ang="0" scaled="1"/>
                <a:tileRect/>
              </a:gradFill>
              <a:ln w="9525">
                <a:noFill/>
              </a:ln>
            </p:spPr>
            <p:txBody>
              <a:bodyPr/>
              <a:p>
                <a:endParaRPr lang="zh-CN" altLang="en-US"/>
              </a:p>
            </p:txBody>
          </p:sp>
        </p:grpSp>
        <p:sp>
          <p:nvSpPr>
            <p:cNvPr id="169993" name="矩形 169992"/>
            <p:cNvSpPr/>
            <p:nvPr/>
          </p:nvSpPr>
          <p:spPr>
            <a:xfrm>
              <a:off x="0" y="1824"/>
              <a:ext cx="353" cy="266"/>
            </a:xfrm>
            <a:prstGeom prst="rect">
              <a:avLst/>
            </a:prstGeom>
            <a:gradFill rotWithShape="0">
              <a:gsLst>
                <a:gs pos="0">
                  <a:schemeClr val="bg1"/>
                </a:gs>
                <a:gs pos="100000">
                  <a:schemeClr val="hlink"/>
                </a:gs>
              </a:gsLst>
              <a:lin ang="18900000" scaled="1"/>
              <a:tileRect/>
            </a:gradFill>
            <a:ln w="9525">
              <a:noFill/>
            </a:ln>
          </p:spPr>
          <p:txBody>
            <a:bodyPr/>
            <a:p>
              <a:endParaRPr lang="zh-CN" altLang="en-US"/>
            </a:p>
          </p:txBody>
        </p:sp>
        <p:sp>
          <p:nvSpPr>
            <p:cNvPr id="169994" name="矩形 169993"/>
            <p:cNvSpPr/>
            <p:nvPr/>
          </p:nvSpPr>
          <p:spPr>
            <a:xfrm>
              <a:off x="400" y="1536"/>
              <a:ext cx="20" cy="663"/>
            </a:xfrm>
            <a:prstGeom prst="rect">
              <a:avLst/>
            </a:prstGeom>
            <a:solidFill>
              <a:schemeClr val="bg2"/>
            </a:solidFill>
            <a:ln w="9525">
              <a:noFill/>
            </a:ln>
          </p:spPr>
          <p:txBody>
            <a:bodyPr/>
            <a:p>
              <a:endParaRPr lang="zh-CN" altLang="en-US"/>
            </a:p>
          </p:txBody>
        </p:sp>
        <p:sp>
          <p:nvSpPr>
            <p:cNvPr id="169995" name="矩形 169994"/>
            <p:cNvSpPr/>
            <p:nvPr/>
          </p:nvSpPr>
          <p:spPr>
            <a:xfrm flipV="1">
              <a:off x="199" y="2054"/>
              <a:ext cx="5476" cy="35"/>
            </a:xfrm>
            <a:prstGeom prst="rect">
              <a:avLst/>
            </a:prstGeom>
            <a:gradFill rotWithShape="0">
              <a:gsLst>
                <a:gs pos="0">
                  <a:schemeClr val="bg2"/>
                </a:gs>
                <a:gs pos="100000">
                  <a:schemeClr val="bg1"/>
                </a:gs>
              </a:gsLst>
              <a:lin ang="0" scaled="1"/>
              <a:tileRect/>
            </a:gradFill>
            <a:ln w="9525">
              <a:noFill/>
            </a:ln>
          </p:spPr>
          <p:txBody>
            <a:bodyPr/>
            <a:p>
              <a:endParaRPr lang="zh-CN" altLang="en-US"/>
            </a:p>
          </p:txBody>
        </p:sp>
      </p:grpSp>
      <p:sp>
        <p:nvSpPr>
          <p:cNvPr id="169996" name="标题 169995"/>
          <p:cNvSpPr>
            <a:spLocks noGrp="1"/>
          </p:cNvSpPr>
          <p:nvPr>
            <p:ph type="ctrTitle"/>
          </p:nvPr>
        </p:nvSpPr>
        <p:spPr>
          <a:xfrm>
            <a:off x="990600" y="1676400"/>
            <a:ext cx="7772400" cy="1462088"/>
          </a:xfrm>
          <a:prstGeom prst="rect">
            <a:avLst/>
          </a:prstGeom>
          <a:noFill/>
          <a:ln w="9525">
            <a:noFill/>
          </a:ln>
        </p:spPr>
        <p:txBody>
          <a:bodyPr anchor="b" anchorCtr="0"/>
          <a:lstStyle>
            <a:lvl1pPr lvl="0">
              <a:buClrTx/>
              <a:buSzTx/>
              <a:buFontTx/>
              <a:defRPr/>
            </a:lvl1pPr>
          </a:lstStyle>
          <a:p>
            <a:pPr lvl="0"/>
            <a:r>
              <a:rPr lang="zh-CN" altLang="en-US" dirty="0"/>
              <a:t>单击此处编辑母版标题样式</a:t>
            </a:r>
            <a:endParaRPr lang="zh-CN" altLang="en-US" dirty="0"/>
          </a:p>
        </p:txBody>
      </p:sp>
      <p:sp>
        <p:nvSpPr>
          <p:cNvPr id="169997" name="副标题 169996"/>
          <p:cNvSpPr>
            <a:spLocks noGrp="1"/>
          </p:cNvSpPr>
          <p:nvPr>
            <p:ph type="subTitle" idx="1"/>
          </p:nvPr>
        </p:nvSpPr>
        <p:spPr>
          <a:xfrm>
            <a:off x="1371600" y="3886200"/>
            <a:ext cx="6400800" cy="1752600"/>
          </a:xfrm>
          <a:prstGeom prst="rect">
            <a:avLst/>
          </a:prstGeom>
          <a:noFill/>
          <a:ln w="9525">
            <a:noFill/>
          </a:ln>
        </p:spPr>
        <p:txBody>
          <a:bodyPr anchor="t" anchorCtr="0"/>
          <a:lstStyle>
            <a:lvl1pPr marL="0" lvl="0" indent="0" algn="ctr">
              <a:buClr>
                <a:schemeClr val="folHlink"/>
              </a:buClr>
              <a:buSzPct val="60000"/>
              <a:buFont typeface="Wingdings" panose="05000000000000000000" pitchFamily="2" charset="2"/>
              <a:buNone/>
              <a:defRPr/>
            </a:lvl1pPr>
            <a:lvl2pPr marL="457200" lvl="1" indent="0" algn="ctr">
              <a:buClr>
                <a:schemeClr val="hlink"/>
              </a:buClr>
              <a:buSzPct val="55000"/>
              <a:buFont typeface="Wingdings" panose="05000000000000000000" pitchFamily="2" charset="2"/>
              <a:buNone/>
              <a:defRPr/>
            </a:lvl2pPr>
            <a:lvl3pPr marL="914400" lvl="2" indent="0" algn="ctr">
              <a:buClr>
                <a:schemeClr val="folHlink"/>
              </a:buClr>
              <a:buSzPct val="50000"/>
              <a:buFont typeface="Wingdings" panose="05000000000000000000" pitchFamily="2" charset="2"/>
              <a:buNone/>
              <a:defRPr/>
            </a:lvl3pPr>
            <a:lvl4pPr marL="1371600" lvl="3" indent="0" algn="ctr">
              <a:buClr>
                <a:schemeClr val="accent2"/>
              </a:buClr>
              <a:buSzPct val="55000"/>
              <a:buFont typeface="Wingdings" panose="05000000000000000000" pitchFamily="2" charset="2"/>
              <a:buNone/>
              <a:defRPr/>
            </a:lvl4pPr>
            <a:lvl5pPr marL="1828800" lvl="4" indent="0" algn="ctr">
              <a:buClr>
                <a:schemeClr val="accent1"/>
              </a:buClr>
              <a:buSzPct val="50000"/>
              <a:buFont typeface="Wingdings" panose="05000000000000000000" pitchFamily="2" charset="2"/>
              <a:buNone/>
              <a:defRPr/>
            </a:lvl5pPr>
          </a:lstStyle>
          <a:p>
            <a:pPr lvl="0"/>
            <a:r>
              <a:rPr lang="zh-CN" altLang="en-US" dirty="0"/>
              <a:t>单击此处编辑母版副标题样式</a:t>
            </a:r>
            <a:endParaRPr lang="zh-CN" altLang="en-US" dirty="0"/>
          </a:p>
        </p:txBody>
      </p:sp>
      <p:sp>
        <p:nvSpPr>
          <p:cNvPr id="169998" name="日期占位符 169997"/>
          <p:cNvSpPr>
            <a:spLocks noGrp="1"/>
          </p:cNvSpPr>
          <p:nvPr>
            <p:ph type="dt" sz="half" idx="2"/>
          </p:nvPr>
        </p:nvSpPr>
        <p:spPr>
          <a:xfrm>
            <a:off x="990600" y="6248400"/>
            <a:ext cx="1905000" cy="457200"/>
          </a:xfrm>
          <a:prstGeom prst="rect">
            <a:avLst/>
          </a:prstGeom>
          <a:noFill/>
          <a:ln w="9525">
            <a:noFill/>
          </a:ln>
        </p:spPr>
        <p:txBody>
          <a:bodyPr anchor="b" anchorCtr="0"/>
          <a:lstStyle>
            <a:lvl1pPr>
              <a:defRPr sz="1400" b="0">
                <a:solidFill>
                  <a:schemeClr val="bg2"/>
                </a:solidFill>
                <a:latin typeface="Tahoma" panose="020B0604030504040204" pitchFamily="34" charset="0"/>
              </a:defRPr>
            </a:lvl1pPr>
          </a:lstStyle>
          <a:p>
            <a:fld id="{BB962C8B-B14F-4D97-AF65-F5344CB8AC3E}" type="datetime1">
              <a:rPr lang="zh-CN" altLang="en-US" dirty="0"/>
            </a:fld>
            <a:endParaRPr lang="zh-CN" altLang="en-US" dirty="0">
              <a:latin typeface="Arial" panose="020B0604020202020204" pitchFamily="34" charset="0"/>
            </a:endParaRPr>
          </a:p>
        </p:txBody>
      </p:sp>
      <p:sp>
        <p:nvSpPr>
          <p:cNvPr id="169999" name="页脚占位符 169998"/>
          <p:cNvSpPr>
            <a:spLocks noGrp="1"/>
          </p:cNvSpPr>
          <p:nvPr>
            <p:ph type="ftr" sz="quarter" idx="3"/>
          </p:nvPr>
        </p:nvSpPr>
        <p:spPr>
          <a:xfrm>
            <a:off x="3429000" y="6248400"/>
            <a:ext cx="2895600" cy="457200"/>
          </a:xfrm>
          <a:prstGeom prst="rect">
            <a:avLst/>
          </a:prstGeom>
          <a:noFill/>
          <a:ln w="9525">
            <a:noFill/>
          </a:ln>
        </p:spPr>
        <p:txBody>
          <a:bodyPr anchor="b" anchorCtr="0"/>
          <a:lstStyle>
            <a:lvl1pPr algn="ctr">
              <a:defRPr sz="1400" b="0">
                <a:solidFill>
                  <a:schemeClr val="bg2"/>
                </a:solidFill>
                <a:latin typeface="Tahoma" panose="020B0604030504040204" pitchFamily="34" charset="0"/>
              </a:defRPr>
            </a:lvl1pPr>
          </a:lstStyle>
          <a:p>
            <a:endParaRPr lang="zh-CN" altLang="en-US" dirty="0"/>
          </a:p>
        </p:txBody>
      </p:sp>
      <p:sp>
        <p:nvSpPr>
          <p:cNvPr id="170000" name="灯片编号占位符 169999"/>
          <p:cNvSpPr>
            <a:spLocks noGrp="1"/>
          </p:cNvSpPr>
          <p:nvPr>
            <p:ph type="sldNum" sz="quarter" idx="4"/>
          </p:nvPr>
        </p:nvSpPr>
        <p:spPr>
          <a:xfrm>
            <a:off x="6858000" y="6248400"/>
            <a:ext cx="1905000" cy="457200"/>
          </a:xfrm>
          <a:prstGeom prst="rect">
            <a:avLst/>
          </a:prstGeom>
          <a:noFill/>
          <a:ln w="9525">
            <a:noFill/>
          </a:ln>
        </p:spPr>
        <p:txBody>
          <a:bodyPr anchor="b" anchorCtr="0"/>
          <a:lstStyle>
            <a:lvl1pPr algn="r">
              <a:defRPr sz="1400" b="0">
                <a:solidFill>
                  <a:schemeClr val="bg2"/>
                </a:solidFill>
                <a:latin typeface="Tahoma" panose="020B0604030504040204" pitchFamily="34" charset="0"/>
              </a:defRPr>
            </a:lvl1pPr>
          </a:lstStyle>
          <a:p>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9997">
                                            <p:txEl>
                                              <p:charRg st="0"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97" grpId="0" build="p"/>
    </p:bld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004051" y="214313"/>
            <a:ext cx="1951038" cy="5918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150938" y="214313"/>
            <a:ext cx="5740009" cy="59182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p:txBody>
          <a:bodyPr/>
          <a:lstStyle/>
          <a:p>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182688" y="2017713"/>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5146612" y="2017713"/>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68962" name="矩形 168961"/>
          <p:cNvSpPr/>
          <p:nvPr/>
        </p:nvSpPr>
        <p:spPr>
          <a:xfrm>
            <a:off x="417513" y="1098550"/>
            <a:ext cx="438150" cy="474663"/>
          </a:xfrm>
          <a:prstGeom prst="rect">
            <a:avLst/>
          </a:prstGeom>
          <a:solidFill>
            <a:schemeClr val="accent2"/>
          </a:solidFill>
          <a:ln w="9525">
            <a:noFill/>
          </a:ln>
        </p:spPr>
        <p:txBody>
          <a:bodyPr wrap="none" anchor="ctr" anchorCtr="0"/>
          <a:p>
            <a:pPr lvl="0" algn="ctr"/>
            <a:endParaRPr sz="2400" b="0" dirty="0">
              <a:latin typeface="Tahoma" panose="020B0604030504040204" pitchFamily="34" charset="0"/>
            </a:endParaRPr>
          </a:p>
        </p:txBody>
      </p:sp>
      <p:sp>
        <p:nvSpPr>
          <p:cNvPr id="168963" name="矩形 168962"/>
          <p:cNvSpPr/>
          <p:nvPr/>
        </p:nvSpPr>
        <p:spPr>
          <a:xfrm>
            <a:off x="800100" y="1098550"/>
            <a:ext cx="328613" cy="474663"/>
          </a:xfrm>
          <a:prstGeom prst="rect">
            <a:avLst/>
          </a:prstGeom>
          <a:gradFill rotWithShape="0">
            <a:gsLst>
              <a:gs pos="0">
                <a:schemeClr val="accent2"/>
              </a:gs>
              <a:gs pos="100000">
                <a:schemeClr val="bg1"/>
              </a:gs>
            </a:gsLst>
            <a:lin ang="0" scaled="1"/>
            <a:tileRect/>
          </a:gradFill>
          <a:ln w="9525">
            <a:noFill/>
          </a:ln>
        </p:spPr>
        <p:txBody>
          <a:bodyPr wrap="none" anchor="ctr" anchorCtr="0"/>
          <a:p>
            <a:pPr lvl="0" algn="ctr"/>
            <a:endParaRPr sz="2400" b="0" dirty="0">
              <a:latin typeface="Tahoma" panose="020B0604030504040204" pitchFamily="34" charset="0"/>
            </a:endParaRPr>
          </a:p>
        </p:txBody>
      </p:sp>
      <p:sp>
        <p:nvSpPr>
          <p:cNvPr id="168964" name="矩形 168963"/>
          <p:cNvSpPr/>
          <p:nvPr/>
        </p:nvSpPr>
        <p:spPr>
          <a:xfrm>
            <a:off x="541338" y="1520825"/>
            <a:ext cx="422275" cy="474663"/>
          </a:xfrm>
          <a:prstGeom prst="rect">
            <a:avLst/>
          </a:prstGeom>
          <a:solidFill>
            <a:schemeClr val="folHlink"/>
          </a:solidFill>
          <a:ln w="9525">
            <a:noFill/>
          </a:ln>
        </p:spPr>
        <p:txBody>
          <a:bodyPr wrap="none" anchor="ctr" anchorCtr="0"/>
          <a:p>
            <a:pPr lvl="0" algn="ctr"/>
            <a:endParaRPr sz="2400" b="0" dirty="0">
              <a:latin typeface="Tahoma" panose="020B0604030504040204" pitchFamily="34" charset="0"/>
            </a:endParaRPr>
          </a:p>
        </p:txBody>
      </p:sp>
      <p:sp>
        <p:nvSpPr>
          <p:cNvPr id="168965" name="矩形 168964"/>
          <p:cNvSpPr/>
          <p:nvPr/>
        </p:nvSpPr>
        <p:spPr>
          <a:xfrm>
            <a:off x="911225" y="1520825"/>
            <a:ext cx="368300" cy="474663"/>
          </a:xfrm>
          <a:prstGeom prst="rect">
            <a:avLst/>
          </a:prstGeom>
          <a:gradFill rotWithShape="0">
            <a:gsLst>
              <a:gs pos="0">
                <a:schemeClr val="folHlink"/>
              </a:gs>
              <a:gs pos="100000">
                <a:schemeClr val="bg1"/>
              </a:gs>
            </a:gsLst>
            <a:lin ang="0" scaled="1"/>
            <a:tileRect/>
          </a:gradFill>
          <a:ln w="9525">
            <a:noFill/>
          </a:ln>
        </p:spPr>
        <p:txBody>
          <a:bodyPr wrap="none" anchor="ctr" anchorCtr="0"/>
          <a:p>
            <a:pPr lvl="0" algn="ctr"/>
            <a:endParaRPr sz="2400" b="0" dirty="0">
              <a:latin typeface="Tahoma" panose="020B0604030504040204" pitchFamily="34" charset="0"/>
            </a:endParaRPr>
          </a:p>
        </p:txBody>
      </p:sp>
      <p:sp>
        <p:nvSpPr>
          <p:cNvPr id="168966" name="矩形 168965"/>
          <p:cNvSpPr/>
          <p:nvPr/>
        </p:nvSpPr>
        <p:spPr>
          <a:xfrm>
            <a:off x="127000" y="1447800"/>
            <a:ext cx="560388" cy="422275"/>
          </a:xfrm>
          <a:prstGeom prst="rect">
            <a:avLst/>
          </a:prstGeom>
          <a:gradFill rotWithShape="0">
            <a:gsLst>
              <a:gs pos="0">
                <a:schemeClr val="bg1"/>
              </a:gs>
              <a:gs pos="100000">
                <a:schemeClr val="hlink"/>
              </a:gs>
            </a:gsLst>
            <a:lin ang="18900000" scaled="1"/>
            <a:tileRect/>
          </a:gradFill>
          <a:ln w="9525">
            <a:noFill/>
          </a:ln>
        </p:spPr>
        <p:txBody>
          <a:bodyPr wrap="none" anchor="ctr" anchorCtr="0"/>
          <a:p>
            <a:pPr lvl="0" algn="ctr"/>
            <a:endParaRPr sz="2400" b="0" dirty="0">
              <a:latin typeface="Tahoma" panose="020B0604030504040204" pitchFamily="34" charset="0"/>
            </a:endParaRPr>
          </a:p>
        </p:txBody>
      </p:sp>
      <p:sp>
        <p:nvSpPr>
          <p:cNvPr id="168967" name="矩形 168966"/>
          <p:cNvSpPr/>
          <p:nvPr/>
        </p:nvSpPr>
        <p:spPr>
          <a:xfrm>
            <a:off x="762000" y="990600"/>
            <a:ext cx="31750" cy="1052513"/>
          </a:xfrm>
          <a:prstGeom prst="rect">
            <a:avLst/>
          </a:prstGeom>
          <a:solidFill>
            <a:schemeClr val="bg2"/>
          </a:solidFill>
          <a:ln w="9525">
            <a:noFill/>
          </a:ln>
        </p:spPr>
        <p:txBody>
          <a:bodyPr wrap="none" anchor="ctr" anchorCtr="0"/>
          <a:p>
            <a:pPr lvl="0" algn="ctr"/>
            <a:endParaRPr sz="2400" b="0" dirty="0">
              <a:latin typeface="Tahoma" panose="020B0604030504040204" pitchFamily="34" charset="0"/>
            </a:endParaRPr>
          </a:p>
        </p:txBody>
      </p:sp>
      <p:sp>
        <p:nvSpPr>
          <p:cNvPr id="168968" name="矩形 168967"/>
          <p:cNvSpPr/>
          <p:nvPr/>
        </p:nvSpPr>
        <p:spPr>
          <a:xfrm>
            <a:off x="442913" y="1781175"/>
            <a:ext cx="8226425" cy="31750"/>
          </a:xfrm>
          <a:prstGeom prst="rect">
            <a:avLst/>
          </a:prstGeom>
          <a:gradFill rotWithShape="0">
            <a:gsLst>
              <a:gs pos="0">
                <a:schemeClr val="bg2"/>
              </a:gs>
              <a:gs pos="100000">
                <a:schemeClr val="bg1"/>
              </a:gs>
            </a:gsLst>
            <a:lin ang="0" scaled="1"/>
            <a:tileRect/>
          </a:gradFill>
          <a:ln w="9525">
            <a:noFill/>
          </a:ln>
        </p:spPr>
        <p:txBody>
          <a:bodyPr wrap="none" anchor="ctr" anchorCtr="0"/>
          <a:p>
            <a:pPr lvl="0" algn="ctr"/>
            <a:endParaRPr sz="2400" b="0" dirty="0">
              <a:latin typeface="Tahoma" panose="020B0604030504040204" pitchFamily="34" charset="0"/>
            </a:endParaRPr>
          </a:p>
        </p:txBody>
      </p:sp>
      <p:sp>
        <p:nvSpPr>
          <p:cNvPr id="168969" name="标题 168968"/>
          <p:cNvSpPr>
            <a:spLocks noGrp="1"/>
          </p:cNvSpPr>
          <p:nvPr>
            <p:ph type="title"/>
          </p:nvPr>
        </p:nvSpPr>
        <p:spPr>
          <a:xfrm>
            <a:off x="1150938" y="214313"/>
            <a:ext cx="7793037" cy="1462087"/>
          </a:xfrm>
          <a:prstGeom prst="rect">
            <a:avLst/>
          </a:prstGeom>
          <a:noFill/>
          <a:ln w="9525">
            <a:noFill/>
          </a:ln>
        </p:spPr>
        <p:txBody>
          <a:bodyPr anchor="b" anchorCtr="0"/>
          <a:p>
            <a:pPr lvl="0"/>
            <a:r>
              <a:rPr lang="zh-CN" altLang="en-US" dirty="0"/>
              <a:t>单击此处编辑母版标题样式</a:t>
            </a:r>
            <a:endParaRPr lang="zh-CN" altLang="en-US" dirty="0"/>
          </a:p>
        </p:txBody>
      </p:sp>
      <p:sp>
        <p:nvSpPr>
          <p:cNvPr id="168970" name="文本占位符 168969"/>
          <p:cNvSpPr>
            <a:spLocks noGrp="1"/>
          </p:cNvSpPr>
          <p:nvPr>
            <p:ph type="body" idx="1"/>
          </p:nvPr>
        </p:nvSpPr>
        <p:spPr>
          <a:xfrm>
            <a:off x="1182688" y="2017713"/>
            <a:ext cx="7772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68971" name="日期占位符 168970"/>
          <p:cNvSpPr>
            <a:spLocks noGrp="1"/>
          </p:cNvSpPr>
          <p:nvPr>
            <p:ph type="dt" sz="half" idx="2"/>
          </p:nvPr>
        </p:nvSpPr>
        <p:spPr>
          <a:xfrm>
            <a:off x="1162050" y="6243638"/>
            <a:ext cx="1905000" cy="457200"/>
          </a:xfrm>
          <a:prstGeom prst="rect">
            <a:avLst/>
          </a:prstGeom>
          <a:noFill/>
          <a:ln w="9525">
            <a:noFill/>
          </a:ln>
        </p:spPr>
        <p:txBody>
          <a:bodyPr anchor="b" anchorCtr="0"/>
          <a:lstStyle>
            <a:lvl1pPr>
              <a:defRPr sz="1400" b="0">
                <a:latin typeface="Tahoma" panose="020B0604030504040204" pitchFamily="34" charset="0"/>
              </a:defRPr>
            </a:lvl1pPr>
          </a:lstStyle>
          <a:p>
            <a:pPr lvl="0"/>
            <a:endParaRPr lang="zh-CN" altLang="en-US" dirty="0">
              <a:latin typeface="Arial" panose="020B0604020202020204" pitchFamily="34" charset="0"/>
            </a:endParaRPr>
          </a:p>
        </p:txBody>
      </p:sp>
      <p:sp>
        <p:nvSpPr>
          <p:cNvPr id="168972" name="页脚占位符 168971"/>
          <p:cNvSpPr>
            <a:spLocks noGrp="1"/>
          </p:cNvSpPr>
          <p:nvPr>
            <p:ph type="ftr" sz="quarter" idx="3"/>
          </p:nvPr>
        </p:nvSpPr>
        <p:spPr>
          <a:xfrm>
            <a:off x="3657600" y="6243638"/>
            <a:ext cx="2895600" cy="457200"/>
          </a:xfrm>
          <a:prstGeom prst="rect">
            <a:avLst/>
          </a:prstGeom>
          <a:noFill/>
          <a:ln w="9525">
            <a:noFill/>
          </a:ln>
        </p:spPr>
        <p:txBody>
          <a:bodyPr anchor="b" anchorCtr="0"/>
          <a:lstStyle>
            <a:lvl1pPr algn="ctr">
              <a:defRPr sz="1400" b="0">
                <a:latin typeface="Tahoma" panose="020B0604030504040204" pitchFamily="34" charset="0"/>
              </a:defRPr>
            </a:lvl1pPr>
          </a:lstStyle>
          <a:p>
            <a:pPr lvl="0"/>
            <a:endParaRPr lang="zh-CN" altLang="en-US" dirty="0"/>
          </a:p>
        </p:txBody>
      </p:sp>
      <p:sp>
        <p:nvSpPr>
          <p:cNvPr id="168973" name="灯片编号占位符 168972"/>
          <p:cNvSpPr>
            <a:spLocks noGrp="1"/>
          </p:cNvSpPr>
          <p:nvPr>
            <p:ph type="sldNum" sz="quarter" idx="4"/>
          </p:nvPr>
        </p:nvSpPr>
        <p:spPr>
          <a:xfrm>
            <a:off x="7042150" y="6243638"/>
            <a:ext cx="1905000" cy="457200"/>
          </a:xfrm>
          <a:prstGeom prst="rect">
            <a:avLst/>
          </a:prstGeom>
          <a:noFill/>
          <a:ln w="9525">
            <a:noFill/>
          </a:ln>
        </p:spPr>
        <p:txBody>
          <a:bodyPr anchor="b" anchorCtr="0"/>
          <a:lstStyle>
            <a:lvl1pPr algn="r">
              <a:defRPr sz="1400" b="0">
                <a:latin typeface="Tahoma" panose="020B0604030504040204" pitchFamily="34" charset="0"/>
              </a:defRPr>
            </a:lvl1pPr>
          </a:lstStyle>
          <a:p>
            <a:pPr lvl="0"/>
            <a:fld id="{9A0DB2DC-4C9A-4742-B13C-FB6460FD3503}" type="slidenum">
              <a:rPr lang="zh-CN" altLang="en-US" dirty="0"/>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8970">
                                            <p:txEl>
                                              <p:charRg st="0" end="1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8970">
                                            <p:txEl>
                                              <p:charRg st="13" end="17"/>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8970">
                                            <p:txEl>
                                              <p:charRg st="17" end="2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8970">
                                            <p:txEl>
                                              <p:charRg st="21" end="2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8970">
                                            <p:txEl>
                                              <p:charRg st="25" end="2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70" grpId="0" build="p"/>
    </p:bldLst>
  </p:timing>
  <p:hf sldNum="0" hdr="0" ftr="0" dt="0"/>
  <p:txStyles>
    <p:titleStyle>
      <a:lvl1pPr marL="0" lvl="0" indent="0" algn="l"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1" i="0" u="none" kern="1200" baseline="0">
          <a:solidFill>
            <a:schemeClr val="tx1"/>
          </a:solidFill>
          <a:latin typeface="Tahom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1" i="0" u="none" kern="1200" baseline="0">
          <a:solidFill>
            <a:schemeClr val="tx1"/>
          </a:solidFill>
          <a:latin typeface="Tahom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1" i="0" u="none" kern="1200" baseline="0">
          <a:solidFill>
            <a:schemeClr val="tx1"/>
          </a:solidFill>
          <a:latin typeface="Tahom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1" i="0" u="none" kern="1200" baseline="0">
          <a:solidFill>
            <a:schemeClr val="tx1"/>
          </a:solidFill>
          <a:latin typeface="Tahom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1" i="0" u="none" kern="1200" baseline="0">
          <a:solidFill>
            <a:schemeClr val="tx1"/>
          </a:solidFill>
          <a:latin typeface="Tahom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1" i="0" u="none" kern="1200" baseline="0">
          <a:solidFill>
            <a:schemeClr val="tx1"/>
          </a:solidFill>
          <a:latin typeface="Tahom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1" i="0" u="none" kern="1200" baseline="0">
          <a:solidFill>
            <a:schemeClr val="tx1"/>
          </a:solidFill>
          <a:latin typeface="Tahom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1" i="0" u="none" kern="1200" baseline="0">
          <a:solidFill>
            <a:schemeClr val="tx1"/>
          </a:solidFill>
          <a:latin typeface="Tahoma" panose="020B060403050404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3.xml"/><Relationship Id="rId3" Type="http://schemas.openxmlformats.org/officeDocument/2006/relationships/image" Target="../media/image1.jpeg"/><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2.xml"/><Relationship Id="rId3" Type="http://schemas.openxmlformats.org/officeDocument/2006/relationships/tags" Target="../tags/tag20.xml"/><Relationship Id="rId2" Type="http://schemas.openxmlformats.org/officeDocument/2006/relationships/image" Target="../media/image1.jpeg"/><Relationship Id="rId1" Type="http://schemas.openxmlformats.org/officeDocument/2006/relationships/tags" Target="../tags/tag19.xml"/></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2.xml"/><Relationship Id="rId3" Type="http://schemas.openxmlformats.org/officeDocument/2006/relationships/tags" Target="../tags/tag22.xml"/><Relationship Id="rId2" Type="http://schemas.openxmlformats.org/officeDocument/2006/relationships/image" Target="../media/image1.jpeg"/><Relationship Id="rId1" Type="http://schemas.openxmlformats.org/officeDocument/2006/relationships/tags" Target="../tags/tag21.xml"/></Relationships>
</file>

<file path=ppt/slides/_rels/slide12.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2.xml"/><Relationship Id="rId3" Type="http://schemas.openxmlformats.org/officeDocument/2006/relationships/tags" Target="../tags/tag24.xml"/><Relationship Id="rId2" Type="http://schemas.openxmlformats.org/officeDocument/2006/relationships/image" Target="../media/image1.jpeg"/><Relationship Id="rId1" Type="http://schemas.openxmlformats.org/officeDocument/2006/relationships/tags" Target="../tags/tag23.xml"/></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26.xml"/><Relationship Id="rId2" Type="http://schemas.openxmlformats.org/officeDocument/2006/relationships/image" Target="../media/image1.jpeg"/><Relationship Id="rId1" Type="http://schemas.openxmlformats.org/officeDocument/2006/relationships/tags" Target="../tags/tag25.xml"/></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2.xml"/><Relationship Id="rId3" Type="http://schemas.openxmlformats.org/officeDocument/2006/relationships/tags" Target="../tags/tag28.xml"/><Relationship Id="rId2" Type="http://schemas.openxmlformats.org/officeDocument/2006/relationships/image" Target="../media/image1.jpeg"/><Relationship Id="rId1" Type="http://schemas.openxmlformats.org/officeDocument/2006/relationships/tags" Target="../tags/tag27.xml"/></Relationships>
</file>

<file path=ppt/slides/_rels/slide15.xml.rels><?xml version="1.0" encoding="UTF-8" standalone="yes"?>
<Relationships xmlns="http://schemas.openxmlformats.org/package/2006/relationships"><Relationship Id="rId5" Type="http://schemas.openxmlformats.org/officeDocument/2006/relationships/notesSlide" Target="../notesSlides/notesSlide8.xml"/><Relationship Id="rId4" Type="http://schemas.openxmlformats.org/officeDocument/2006/relationships/slideLayout" Target="../slideLayouts/slideLayout2.xml"/><Relationship Id="rId3" Type="http://schemas.openxmlformats.org/officeDocument/2006/relationships/tags" Target="../tags/tag30.xml"/><Relationship Id="rId2" Type="http://schemas.openxmlformats.org/officeDocument/2006/relationships/image" Target="../media/image1.jpeg"/><Relationship Id="rId1" Type="http://schemas.openxmlformats.org/officeDocument/2006/relationships/tags" Target="../tags/tag29.xml"/></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32.xml"/><Relationship Id="rId2" Type="http://schemas.openxmlformats.org/officeDocument/2006/relationships/image" Target="../media/image1.jpeg"/><Relationship Id="rId1" Type="http://schemas.openxmlformats.org/officeDocument/2006/relationships/tags" Target="../tags/tag31.xml"/></Relationships>
</file>

<file path=ppt/slides/_rels/slide17.xml.rels><?xml version="1.0" encoding="UTF-8" standalone="yes"?>
<Relationships xmlns="http://schemas.openxmlformats.org/package/2006/relationships"><Relationship Id="rId6" Type="http://schemas.openxmlformats.org/officeDocument/2006/relationships/notesSlide" Target="../notesSlides/notesSlide9.xml"/><Relationship Id="rId5" Type="http://schemas.openxmlformats.org/officeDocument/2006/relationships/slideLayout" Target="../slideLayouts/slideLayout2.xml"/><Relationship Id="rId4" Type="http://schemas.openxmlformats.org/officeDocument/2006/relationships/tags" Target="../tags/tag34.xml"/><Relationship Id="rId3" Type="http://schemas.openxmlformats.org/officeDocument/2006/relationships/image" Target="../media/image1.jpeg"/><Relationship Id="rId2" Type="http://schemas.openxmlformats.org/officeDocument/2006/relationships/tags" Target="../tags/tag33.xml"/><Relationship Id="rId1" Type="http://schemas.openxmlformats.org/officeDocument/2006/relationships/image" Target="../media/image2.jpeg"/></Relationships>
</file>

<file path=ppt/slides/_rels/slide1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36.xml"/><Relationship Id="rId2" Type="http://schemas.openxmlformats.org/officeDocument/2006/relationships/image" Target="../media/image1.jpeg"/><Relationship Id="rId1" Type="http://schemas.openxmlformats.org/officeDocument/2006/relationships/tags" Target="../tags/tag35.xml"/></Relationships>
</file>

<file path=ppt/slides/_rels/slide19.xml.rels><?xml version="1.0" encoding="UTF-8" standalone="yes"?>
<Relationships xmlns="http://schemas.openxmlformats.org/package/2006/relationships"><Relationship Id="rId6" Type="http://schemas.openxmlformats.org/officeDocument/2006/relationships/notesSlide" Target="../notesSlides/notesSlide10.xml"/><Relationship Id="rId5" Type="http://schemas.openxmlformats.org/officeDocument/2006/relationships/slideLayout" Target="../slideLayouts/slideLayout2.xml"/><Relationship Id="rId4" Type="http://schemas.openxmlformats.org/officeDocument/2006/relationships/tags" Target="../tags/tag38.xml"/><Relationship Id="rId3" Type="http://schemas.openxmlformats.org/officeDocument/2006/relationships/image" Target="../media/image1.jpeg"/><Relationship Id="rId2" Type="http://schemas.openxmlformats.org/officeDocument/2006/relationships/tags" Target="../tags/tag37.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slideLayout" Target="../slideLayouts/slideLayout2.xml"/><Relationship Id="rId3" Type="http://schemas.openxmlformats.org/officeDocument/2006/relationships/tags" Target="../tags/tag40.xml"/><Relationship Id="rId2" Type="http://schemas.openxmlformats.org/officeDocument/2006/relationships/image" Target="../media/image1.jpeg"/><Relationship Id="rId1" Type="http://schemas.openxmlformats.org/officeDocument/2006/relationships/tags" Target="../tags/tag39.xml"/></Relationships>
</file>

<file path=ppt/slides/_rels/slide21.xml.rels><?xml version="1.0" encoding="UTF-8" standalone="yes"?>
<Relationships xmlns="http://schemas.openxmlformats.org/package/2006/relationships"><Relationship Id="rId5" Type="http://schemas.openxmlformats.org/officeDocument/2006/relationships/notesSlide" Target="../notesSlides/notesSlide12.xml"/><Relationship Id="rId4" Type="http://schemas.openxmlformats.org/officeDocument/2006/relationships/slideLayout" Target="../slideLayouts/slideLayout2.xml"/><Relationship Id="rId3" Type="http://schemas.openxmlformats.org/officeDocument/2006/relationships/tags" Target="../tags/tag42.xml"/><Relationship Id="rId2" Type="http://schemas.openxmlformats.org/officeDocument/2006/relationships/image" Target="../media/image1.jpeg"/><Relationship Id="rId1" Type="http://schemas.openxmlformats.org/officeDocument/2006/relationships/tags" Target="../tags/tag41.xml"/></Relationships>
</file>

<file path=ppt/slides/_rels/slide22.xml.rels><?xml version="1.0" encoding="UTF-8" standalone="yes"?>
<Relationships xmlns="http://schemas.openxmlformats.org/package/2006/relationships"><Relationship Id="rId5" Type="http://schemas.openxmlformats.org/officeDocument/2006/relationships/notesSlide" Target="../notesSlides/notesSlide13.xml"/><Relationship Id="rId4" Type="http://schemas.openxmlformats.org/officeDocument/2006/relationships/slideLayout" Target="../slideLayouts/slideLayout2.xml"/><Relationship Id="rId3" Type="http://schemas.openxmlformats.org/officeDocument/2006/relationships/tags" Target="../tags/tag44.xml"/><Relationship Id="rId2" Type="http://schemas.openxmlformats.org/officeDocument/2006/relationships/image" Target="../media/image1.jpeg"/><Relationship Id="rId1" Type="http://schemas.openxmlformats.org/officeDocument/2006/relationships/tags" Target="../tags/tag43.xml"/></Relationships>
</file>

<file path=ppt/slides/_rels/slide23.xml.rels><?xml version="1.0" encoding="UTF-8" standalone="yes"?>
<Relationships xmlns="http://schemas.openxmlformats.org/package/2006/relationships"><Relationship Id="rId5" Type="http://schemas.openxmlformats.org/officeDocument/2006/relationships/notesSlide" Target="../notesSlides/notesSlide14.xml"/><Relationship Id="rId4" Type="http://schemas.openxmlformats.org/officeDocument/2006/relationships/slideLayout" Target="../slideLayouts/slideLayout2.xml"/><Relationship Id="rId3" Type="http://schemas.openxmlformats.org/officeDocument/2006/relationships/tags" Target="../tags/tag46.xml"/><Relationship Id="rId2" Type="http://schemas.openxmlformats.org/officeDocument/2006/relationships/image" Target="../media/image1.jpeg"/><Relationship Id="rId1" Type="http://schemas.openxmlformats.org/officeDocument/2006/relationships/tags" Target="../tags/tag45.xml"/></Relationships>
</file>

<file path=ppt/slides/_rels/slide24.xml.rels><?xml version="1.0" encoding="UTF-8" standalone="yes"?>
<Relationships xmlns="http://schemas.openxmlformats.org/package/2006/relationships"><Relationship Id="rId5" Type="http://schemas.openxmlformats.org/officeDocument/2006/relationships/notesSlide" Target="../notesSlides/notesSlide15.xml"/><Relationship Id="rId4" Type="http://schemas.openxmlformats.org/officeDocument/2006/relationships/slideLayout" Target="../slideLayouts/slideLayout2.xml"/><Relationship Id="rId3" Type="http://schemas.openxmlformats.org/officeDocument/2006/relationships/tags" Target="../tags/tag48.xml"/><Relationship Id="rId2" Type="http://schemas.openxmlformats.org/officeDocument/2006/relationships/image" Target="../media/image1.jpeg"/><Relationship Id="rId1" Type="http://schemas.openxmlformats.org/officeDocument/2006/relationships/tags" Target="../tags/tag47.xml"/></Relationships>
</file>

<file path=ppt/slides/_rels/slide25.xml.rels><?xml version="1.0" encoding="UTF-8" standalone="yes"?>
<Relationships xmlns="http://schemas.openxmlformats.org/package/2006/relationships"><Relationship Id="rId5" Type="http://schemas.openxmlformats.org/officeDocument/2006/relationships/notesSlide" Target="../notesSlides/notesSlide16.xml"/><Relationship Id="rId4" Type="http://schemas.openxmlformats.org/officeDocument/2006/relationships/slideLayout" Target="../slideLayouts/slideLayout2.xml"/><Relationship Id="rId3" Type="http://schemas.openxmlformats.org/officeDocument/2006/relationships/tags" Target="../tags/tag50.xml"/><Relationship Id="rId2" Type="http://schemas.openxmlformats.org/officeDocument/2006/relationships/image" Target="../media/image1.jpeg"/><Relationship Id="rId1" Type="http://schemas.openxmlformats.org/officeDocument/2006/relationships/tags" Target="../tags/tag49.xml"/></Relationships>
</file>

<file path=ppt/slides/_rels/slide26.xml.rels><?xml version="1.0" encoding="UTF-8" standalone="yes"?>
<Relationships xmlns="http://schemas.openxmlformats.org/package/2006/relationships"><Relationship Id="rId5" Type="http://schemas.openxmlformats.org/officeDocument/2006/relationships/notesSlide" Target="../notesSlides/notesSlide17.xml"/><Relationship Id="rId4" Type="http://schemas.openxmlformats.org/officeDocument/2006/relationships/slideLayout" Target="../slideLayouts/slideLayout2.xml"/><Relationship Id="rId3" Type="http://schemas.openxmlformats.org/officeDocument/2006/relationships/tags" Target="../tags/tag52.xml"/><Relationship Id="rId2" Type="http://schemas.openxmlformats.org/officeDocument/2006/relationships/image" Target="../media/image1.jpeg"/><Relationship Id="rId1" Type="http://schemas.openxmlformats.org/officeDocument/2006/relationships/tags" Target="../tags/tag51.xml"/></Relationships>
</file>

<file path=ppt/slides/_rels/slide27.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54.xml"/><Relationship Id="rId3" Type="http://schemas.openxmlformats.org/officeDocument/2006/relationships/image" Target="../media/image1.jpeg"/><Relationship Id="rId2" Type="http://schemas.openxmlformats.org/officeDocument/2006/relationships/tags" Target="../tags/tag53.xml"/><Relationship Id="rId1" Type="http://schemas.openxmlformats.org/officeDocument/2006/relationships/image" Target="../media/image4.png"/></Relationships>
</file>

<file path=ppt/slides/_rels/slide2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56.xml"/><Relationship Id="rId2" Type="http://schemas.openxmlformats.org/officeDocument/2006/relationships/image" Target="../media/image1.jpeg"/><Relationship Id="rId1" Type="http://schemas.openxmlformats.org/officeDocument/2006/relationships/tags" Target="../tags/tag55.xml"/></Relationships>
</file>

<file path=ppt/slides/_rels/slide29.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58.xml"/><Relationship Id="rId2" Type="http://schemas.openxmlformats.org/officeDocument/2006/relationships/image" Target="../media/image1.jpeg"/><Relationship Id="rId1" Type="http://schemas.openxmlformats.org/officeDocument/2006/relationships/tags" Target="../tags/tag57.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6.xml"/><Relationship Id="rId2" Type="http://schemas.openxmlformats.org/officeDocument/2006/relationships/image" Target="../media/image1.jpeg"/><Relationship Id="rId1" Type="http://schemas.openxmlformats.org/officeDocument/2006/relationships/tags" Target="../tags/tag5.xml"/></Relationships>
</file>

<file path=ppt/slides/_rels/slide30.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tags" Target="../tags/tag60.xml"/><Relationship Id="rId2" Type="http://schemas.openxmlformats.org/officeDocument/2006/relationships/image" Target="../media/image1.jpeg"/><Relationship Id="rId1" Type="http://schemas.openxmlformats.org/officeDocument/2006/relationships/tags" Target="../tags/tag59.xml"/></Relationships>
</file>

<file path=ppt/slides/_rels/slide31.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tags" Target="../tags/tag62.xml"/><Relationship Id="rId2" Type="http://schemas.openxmlformats.org/officeDocument/2006/relationships/image" Target="../media/image1.jpeg"/><Relationship Id="rId1" Type="http://schemas.openxmlformats.org/officeDocument/2006/relationships/tags" Target="../tags/tag61.xml"/></Relationships>
</file>

<file path=ppt/slides/_rels/slide3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64.xml"/><Relationship Id="rId2" Type="http://schemas.openxmlformats.org/officeDocument/2006/relationships/image" Target="../media/image1.jpeg"/><Relationship Id="rId1" Type="http://schemas.openxmlformats.org/officeDocument/2006/relationships/tags" Target="../tags/tag63.xml"/></Relationships>
</file>

<file path=ppt/slides/_rels/slide3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66.xml"/><Relationship Id="rId3" Type="http://schemas.openxmlformats.org/officeDocument/2006/relationships/image" Target="../media/image1.jpeg"/><Relationship Id="rId2" Type="http://schemas.openxmlformats.org/officeDocument/2006/relationships/tags" Target="../tags/tag65.xml"/><Relationship Id="rId1" Type="http://schemas.openxmlformats.org/officeDocument/2006/relationships/image" Target="../media/image5.jpeg"/></Relationships>
</file>

<file path=ppt/slides/_rels/slide34.xml.rels><?xml version="1.0" encoding="UTF-8" standalone="yes"?>
<Relationships xmlns="http://schemas.openxmlformats.org/package/2006/relationships"><Relationship Id="rId5" Type="http://schemas.openxmlformats.org/officeDocument/2006/relationships/notesSlide" Target="../notesSlides/notesSlide18.xml"/><Relationship Id="rId4" Type="http://schemas.openxmlformats.org/officeDocument/2006/relationships/slideLayout" Target="../slideLayouts/slideLayout2.xml"/><Relationship Id="rId3" Type="http://schemas.openxmlformats.org/officeDocument/2006/relationships/tags" Target="../tags/tag68.xml"/><Relationship Id="rId2" Type="http://schemas.openxmlformats.org/officeDocument/2006/relationships/image" Target="../media/image1.jpeg"/><Relationship Id="rId1" Type="http://schemas.openxmlformats.org/officeDocument/2006/relationships/tags" Target="../tags/tag67.xml"/></Relationships>
</file>

<file path=ppt/slides/_rels/slide35.xml.rels><?xml version="1.0" encoding="UTF-8" standalone="yes"?>
<Relationships xmlns="http://schemas.openxmlformats.org/package/2006/relationships"><Relationship Id="rId5" Type="http://schemas.openxmlformats.org/officeDocument/2006/relationships/notesSlide" Target="../notesSlides/notesSlide19.xml"/><Relationship Id="rId4" Type="http://schemas.openxmlformats.org/officeDocument/2006/relationships/slideLayout" Target="../slideLayouts/slideLayout2.xml"/><Relationship Id="rId3" Type="http://schemas.openxmlformats.org/officeDocument/2006/relationships/tags" Target="../tags/tag70.xml"/><Relationship Id="rId2" Type="http://schemas.openxmlformats.org/officeDocument/2006/relationships/image" Target="../media/image1.jpeg"/><Relationship Id="rId1" Type="http://schemas.openxmlformats.org/officeDocument/2006/relationships/tags" Target="../tags/tag69.xml"/></Relationships>
</file>

<file path=ppt/slides/_rels/slide36.xml.rels><?xml version="1.0" encoding="UTF-8" standalone="yes"?>
<Relationships xmlns="http://schemas.openxmlformats.org/package/2006/relationships"><Relationship Id="rId5" Type="http://schemas.openxmlformats.org/officeDocument/2006/relationships/notesSlide" Target="../notesSlides/notesSlide20.xml"/><Relationship Id="rId4" Type="http://schemas.openxmlformats.org/officeDocument/2006/relationships/slideLayout" Target="../slideLayouts/slideLayout2.xml"/><Relationship Id="rId3" Type="http://schemas.openxmlformats.org/officeDocument/2006/relationships/tags" Target="../tags/tag72.xml"/><Relationship Id="rId2" Type="http://schemas.openxmlformats.org/officeDocument/2006/relationships/image" Target="../media/image1.jpeg"/><Relationship Id="rId1" Type="http://schemas.openxmlformats.org/officeDocument/2006/relationships/tags" Target="../tags/tag71.xml"/></Relationships>
</file>

<file path=ppt/slides/_rels/slide37.xml.rels><?xml version="1.0" encoding="UTF-8" standalone="yes"?>
<Relationships xmlns="http://schemas.openxmlformats.org/package/2006/relationships"><Relationship Id="rId5" Type="http://schemas.openxmlformats.org/officeDocument/2006/relationships/notesSlide" Target="../notesSlides/notesSlide21.xml"/><Relationship Id="rId4" Type="http://schemas.openxmlformats.org/officeDocument/2006/relationships/slideLayout" Target="../slideLayouts/slideLayout2.xml"/><Relationship Id="rId3" Type="http://schemas.openxmlformats.org/officeDocument/2006/relationships/tags" Target="../tags/tag74.xml"/><Relationship Id="rId2" Type="http://schemas.openxmlformats.org/officeDocument/2006/relationships/image" Target="../media/image1.jpeg"/><Relationship Id="rId1" Type="http://schemas.openxmlformats.org/officeDocument/2006/relationships/tags" Target="../tags/tag73.xml"/></Relationships>
</file>

<file path=ppt/slides/_rels/slide38.xml.rels><?xml version="1.0" encoding="UTF-8" standalone="yes"?>
<Relationships xmlns="http://schemas.openxmlformats.org/package/2006/relationships"><Relationship Id="rId5" Type="http://schemas.openxmlformats.org/officeDocument/2006/relationships/notesSlide" Target="../notesSlides/notesSlide22.xml"/><Relationship Id="rId4" Type="http://schemas.openxmlformats.org/officeDocument/2006/relationships/slideLayout" Target="../slideLayouts/slideLayout2.xml"/><Relationship Id="rId3" Type="http://schemas.openxmlformats.org/officeDocument/2006/relationships/tags" Target="../tags/tag76.xml"/><Relationship Id="rId2" Type="http://schemas.openxmlformats.org/officeDocument/2006/relationships/image" Target="../media/image1.jpeg"/><Relationship Id="rId1" Type="http://schemas.openxmlformats.org/officeDocument/2006/relationships/tags" Target="../tags/tag75.xml"/></Relationships>
</file>

<file path=ppt/slides/_rels/slide39.xml.rels><?xml version="1.0" encoding="UTF-8" standalone="yes"?>
<Relationships xmlns="http://schemas.openxmlformats.org/package/2006/relationships"><Relationship Id="rId5" Type="http://schemas.openxmlformats.org/officeDocument/2006/relationships/slideLayout" Target="../slideLayouts/slideLayout4.xml"/><Relationship Id="rId4" Type="http://schemas.openxmlformats.org/officeDocument/2006/relationships/tags" Target="../tags/tag78.xml"/><Relationship Id="rId3" Type="http://schemas.openxmlformats.org/officeDocument/2006/relationships/image" Target="../media/image1.jpeg"/><Relationship Id="rId2" Type="http://schemas.openxmlformats.org/officeDocument/2006/relationships/tags" Target="../tags/tag77.xml"/><Relationship Id="rId1" Type="http://schemas.openxmlformats.org/officeDocument/2006/relationships/image" Target="../media/image6.wmf"/></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8.xml"/><Relationship Id="rId2" Type="http://schemas.openxmlformats.org/officeDocument/2006/relationships/image" Target="../media/image1.jpeg"/><Relationship Id="rId1" Type="http://schemas.openxmlformats.org/officeDocument/2006/relationships/tags" Target="../tags/tag7.xml"/></Relationships>
</file>

<file path=ppt/slides/_rels/slide40.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tags" Target="../tags/tag80.xml"/><Relationship Id="rId2" Type="http://schemas.openxmlformats.org/officeDocument/2006/relationships/image" Target="../media/image1.jpeg"/><Relationship Id="rId1" Type="http://schemas.openxmlformats.org/officeDocument/2006/relationships/tags" Target="../tags/tag79.xml"/></Relationships>
</file>

<file path=ppt/slides/_rels/slide41.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tags" Target="../tags/tag82.xml"/><Relationship Id="rId2" Type="http://schemas.openxmlformats.org/officeDocument/2006/relationships/image" Target="../media/image1.jpeg"/><Relationship Id="rId1" Type="http://schemas.openxmlformats.org/officeDocument/2006/relationships/tags" Target="../tags/tag81.xml"/></Relationships>
</file>

<file path=ppt/slides/_rels/slide42.xml.rels><?xml version="1.0" encoding="UTF-8" standalone="yes"?>
<Relationships xmlns="http://schemas.openxmlformats.org/package/2006/relationships"><Relationship Id="rId5" Type="http://schemas.openxmlformats.org/officeDocument/2006/relationships/notesSlide" Target="../notesSlides/notesSlide23.xml"/><Relationship Id="rId4" Type="http://schemas.openxmlformats.org/officeDocument/2006/relationships/slideLayout" Target="../slideLayouts/slideLayout2.xml"/><Relationship Id="rId3" Type="http://schemas.openxmlformats.org/officeDocument/2006/relationships/tags" Target="../tags/tag84.xml"/><Relationship Id="rId2" Type="http://schemas.openxmlformats.org/officeDocument/2006/relationships/image" Target="../media/image1.jpeg"/><Relationship Id="rId1" Type="http://schemas.openxmlformats.org/officeDocument/2006/relationships/tags" Target="../tags/tag83.xml"/></Relationships>
</file>

<file path=ppt/slides/_rels/slide43.xml.rels><?xml version="1.0" encoding="UTF-8" standalone="yes"?>
<Relationships xmlns="http://schemas.openxmlformats.org/package/2006/relationships"><Relationship Id="rId6" Type="http://schemas.openxmlformats.org/officeDocument/2006/relationships/notesSlide" Target="../notesSlides/notesSlide24.xml"/><Relationship Id="rId5" Type="http://schemas.openxmlformats.org/officeDocument/2006/relationships/slideLayout" Target="../slideLayouts/slideLayout2.xml"/><Relationship Id="rId4" Type="http://schemas.openxmlformats.org/officeDocument/2006/relationships/tags" Target="../tags/tag86.xml"/><Relationship Id="rId3" Type="http://schemas.openxmlformats.org/officeDocument/2006/relationships/image" Target="../media/image1.jpeg"/><Relationship Id="rId2" Type="http://schemas.openxmlformats.org/officeDocument/2006/relationships/tags" Target="../tags/tag85.xml"/><Relationship Id="rId1" Type="http://schemas.openxmlformats.org/officeDocument/2006/relationships/image" Target="../media/image7.jpeg"/></Relationships>
</file>

<file path=ppt/slides/_rels/slide4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88.xml"/><Relationship Id="rId2" Type="http://schemas.openxmlformats.org/officeDocument/2006/relationships/image" Target="../media/image1.jpeg"/><Relationship Id="rId1" Type="http://schemas.openxmlformats.org/officeDocument/2006/relationships/tags" Target="../tags/tag87.xml"/></Relationships>
</file>

<file path=ppt/slides/_rels/slide4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90.xml"/><Relationship Id="rId2" Type="http://schemas.openxmlformats.org/officeDocument/2006/relationships/image" Target="../media/image1.jpeg"/><Relationship Id="rId1" Type="http://schemas.openxmlformats.org/officeDocument/2006/relationships/tags" Target="../tags/tag89.xml"/></Relationships>
</file>

<file path=ppt/slides/_rels/slide46.xml.rels><?xml version="1.0" encoding="UTF-8" standalone="yes"?>
<Relationships xmlns="http://schemas.openxmlformats.org/package/2006/relationships"><Relationship Id="rId5" Type="http://schemas.openxmlformats.org/officeDocument/2006/relationships/notesSlide" Target="../notesSlides/notesSlide25.xml"/><Relationship Id="rId4" Type="http://schemas.openxmlformats.org/officeDocument/2006/relationships/slideLayout" Target="../slideLayouts/slideLayout2.xml"/><Relationship Id="rId3" Type="http://schemas.openxmlformats.org/officeDocument/2006/relationships/tags" Target="../tags/tag92.xml"/><Relationship Id="rId2" Type="http://schemas.openxmlformats.org/officeDocument/2006/relationships/image" Target="../media/image1.jpeg"/><Relationship Id="rId1" Type="http://schemas.openxmlformats.org/officeDocument/2006/relationships/tags" Target="../tags/tag91.xml"/></Relationships>
</file>

<file path=ppt/slides/_rels/slide4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94.xml"/><Relationship Id="rId2" Type="http://schemas.openxmlformats.org/officeDocument/2006/relationships/image" Target="../media/image1.jpeg"/><Relationship Id="rId1" Type="http://schemas.openxmlformats.org/officeDocument/2006/relationships/tags" Target="../tags/tag93.xml"/></Relationships>
</file>

<file path=ppt/slides/_rels/slide4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96.xml"/><Relationship Id="rId2" Type="http://schemas.openxmlformats.org/officeDocument/2006/relationships/image" Target="../media/image1.jpeg"/><Relationship Id="rId1" Type="http://schemas.openxmlformats.org/officeDocument/2006/relationships/tags" Target="../tags/tag95.xml"/></Relationships>
</file>

<file path=ppt/slides/_rels/slide49.xml.rels><?xml version="1.0" encoding="UTF-8" standalone="yes"?>
<Relationships xmlns="http://schemas.openxmlformats.org/package/2006/relationships"><Relationship Id="rId5" Type="http://schemas.openxmlformats.org/officeDocument/2006/relationships/notesSlide" Target="../notesSlides/notesSlide26.xml"/><Relationship Id="rId4" Type="http://schemas.openxmlformats.org/officeDocument/2006/relationships/slideLayout" Target="../slideLayouts/slideLayout2.xml"/><Relationship Id="rId3" Type="http://schemas.openxmlformats.org/officeDocument/2006/relationships/tags" Target="../tags/tag98.xml"/><Relationship Id="rId2" Type="http://schemas.openxmlformats.org/officeDocument/2006/relationships/image" Target="../media/image1.jpeg"/><Relationship Id="rId1" Type="http://schemas.openxmlformats.org/officeDocument/2006/relationships/tags" Target="../tags/tag97.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0.xml"/><Relationship Id="rId2" Type="http://schemas.openxmlformats.org/officeDocument/2006/relationships/image" Target="../media/image1.jpeg"/><Relationship Id="rId1" Type="http://schemas.openxmlformats.org/officeDocument/2006/relationships/tags" Target="../tags/tag9.xml"/></Relationships>
</file>

<file path=ppt/slides/_rels/slide50.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00.xml"/><Relationship Id="rId2" Type="http://schemas.openxmlformats.org/officeDocument/2006/relationships/image" Target="../media/image1.jpeg"/><Relationship Id="rId1" Type="http://schemas.openxmlformats.org/officeDocument/2006/relationships/tags" Target="../tags/tag99.xml"/></Relationships>
</file>

<file path=ppt/slides/_rels/slide51.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102.xml"/><Relationship Id="rId3" Type="http://schemas.openxmlformats.org/officeDocument/2006/relationships/image" Target="../media/image1.jpeg"/><Relationship Id="rId2" Type="http://schemas.openxmlformats.org/officeDocument/2006/relationships/tags" Target="../tags/tag101.xml"/><Relationship Id="rId1" Type="http://schemas.openxmlformats.org/officeDocument/2006/relationships/image" Target="../media/image8.jpeg"/></Relationships>
</file>

<file path=ppt/slides/_rels/slide5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104.xml"/><Relationship Id="rId3" Type="http://schemas.openxmlformats.org/officeDocument/2006/relationships/image" Target="../media/image1.jpeg"/><Relationship Id="rId2" Type="http://schemas.openxmlformats.org/officeDocument/2006/relationships/tags" Target="../tags/tag103.xml"/><Relationship Id="rId1" Type="http://schemas.openxmlformats.org/officeDocument/2006/relationships/image" Target="../media/image8.jpeg"/></Relationships>
</file>

<file path=ppt/slides/_rels/slide5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06.xml"/><Relationship Id="rId2" Type="http://schemas.openxmlformats.org/officeDocument/2006/relationships/image" Target="../media/image1.jpeg"/><Relationship Id="rId1" Type="http://schemas.openxmlformats.org/officeDocument/2006/relationships/tags" Target="../tags/tag105.xml"/></Relationships>
</file>

<file path=ppt/slides/_rels/slide5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108.xml"/><Relationship Id="rId3" Type="http://schemas.openxmlformats.org/officeDocument/2006/relationships/image" Target="../media/image1.jpeg"/><Relationship Id="rId2" Type="http://schemas.openxmlformats.org/officeDocument/2006/relationships/tags" Target="../tags/tag107.xml"/><Relationship Id="rId1" Type="http://schemas.openxmlformats.org/officeDocument/2006/relationships/image" Target="../media/image9.jpeg"/></Relationships>
</file>

<file path=ppt/slides/_rels/slide5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10.xml"/><Relationship Id="rId2" Type="http://schemas.openxmlformats.org/officeDocument/2006/relationships/image" Target="../media/image1.jpeg"/><Relationship Id="rId1" Type="http://schemas.openxmlformats.org/officeDocument/2006/relationships/tags" Target="../tags/tag109.xml"/></Relationships>
</file>

<file path=ppt/slides/_rels/slide5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12.xml"/><Relationship Id="rId2" Type="http://schemas.openxmlformats.org/officeDocument/2006/relationships/image" Target="../media/image1.jpeg"/><Relationship Id="rId1" Type="http://schemas.openxmlformats.org/officeDocument/2006/relationships/tags" Target="../tags/tag111.xml"/></Relationships>
</file>

<file path=ppt/slides/_rels/slide57.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114.xml"/><Relationship Id="rId3" Type="http://schemas.openxmlformats.org/officeDocument/2006/relationships/image" Target="../media/image1.jpeg"/><Relationship Id="rId2" Type="http://schemas.openxmlformats.org/officeDocument/2006/relationships/tags" Target="../tags/tag113.xml"/><Relationship Id="rId1" Type="http://schemas.openxmlformats.org/officeDocument/2006/relationships/image" Target="../media/image10.jpeg"/></Relationships>
</file>

<file path=ppt/slides/_rels/slide5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16.xml"/><Relationship Id="rId2" Type="http://schemas.openxmlformats.org/officeDocument/2006/relationships/image" Target="../media/image1.jpeg"/><Relationship Id="rId1" Type="http://schemas.openxmlformats.org/officeDocument/2006/relationships/tags" Target="../tags/tag115.xml"/></Relationships>
</file>

<file path=ppt/slides/_rels/slide59.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18.xml"/><Relationship Id="rId2" Type="http://schemas.openxmlformats.org/officeDocument/2006/relationships/image" Target="../media/image1.jpeg"/><Relationship Id="rId1" Type="http://schemas.openxmlformats.org/officeDocument/2006/relationships/tags" Target="../tags/tag117.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2.xml"/><Relationship Id="rId2" Type="http://schemas.openxmlformats.org/officeDocument/2006/relationships/image" Target="../media/image1.jpeg"/><Relationship Id="rId1" Type="http://schemas.openxmlformats.org/officeDocument/2006/relationships/tags" Target="../tags/tag11.xml"/></Relationships>
</file>

<file path=ppt/slides/_rels/slide60.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20.xml"/><Relationship Id="rId2" Type="http://schemas.openxmlformats.org/officeDocument/2006/relationships/image" Target="../media/image1.jpeg"/><Relationship Id="rId1" Type="http://schemas.openxmlformats.org/officeDocument/2006/relationships/tags" Target="../tags/tag119.xml"/></Relationships>
</file>

<file path=ppt/slides/_rels/slide61.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122.xml"/><Relationship Id="rId3" Type="http://schemas.openxmlformats.org/officeDocument/2006/relationships/image" Target="../media/image1.jpeg"/><Relationship Id="rId2" Type="http://schemas.openxmlformats.org/officeDocument/2006/relationships/tags" Target="../tags/tag121.xml"/><Relationship Id="rId1" Type="http://schemas.openxmlformats.org/officeDocument/2006/relationships/slide" Target="slide9.xml"/></Relationships>
</file>

<file path=ppt/slides/_rels/slide62.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24.xml"/><Relationship Id="rId4" Type="http://schemas.openxmlformats.org/officeDocument/2006/relationships/image" Target="../media/image1.jpeg"/><Relationship Id="rId3" Type="http://schemas.openxmlformats.org/officeDocument/2006/relationships/tags" Target="../tags/tag123.xml"/><Relationship Id="rId2" Type="http://schemas.openxmlformats.org/officeDocument/2006/relationships/slide" Target="slide61.xml"/><Relationship Id="rId1" Type="http://schemas.openxmlformats.org/officeDocument/2006/relationships/image" Target="../media/image11.jpeg"/></Relationships>
</file>

<file path=ppt/slides/_rels/slide6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26.xml"/><Relationship Id="rId2" Type="http://schemas.openxmlformats.org/officeDocument/2006/relationships/image" Target="../media/image1.jpeg"/><Relationship Id="rId1" Type="http://schemas.openxmlformats.org/officeDocument/2006/relationships/tags" Target="../tags/tag125.xml"/></Relationships>
</file>

<file path=ppt/slides/_rels/slide6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28.xml"/><Relationship Id="rId2" Type="http://schemas.openxmlformats.org/officeDocument/2006/relationships/image" Target="../media/image1.jpeg"/><Relationship Id="rId1" Type="http://schemas.openxmlformats.org/officeDocument/2006/relationships/tags" Target="../tags/tag127.xml"/></Relationships>
</file>

<file path=ppt/slides/_rels/slide6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30.xml"/><Relationship Id="rId2" Type="http://schemas.openxmlformats.org/officeDocument/2006/relationships/image" Target="../media/image1.jpeg"/><Relationship Id="rId1" Type="http://schemas.openxmlformats.org/officeDocument/2006/relationships/tags" Target="../tags/tag129.xml"/></Relationships>
</file>

<file path=ppt/slides/_rels/slide6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32.xml"/><Relationship Id="rId2" Type="http://schemas.openxmlformats.org/officeDocument/2006/relationships/image" Target="../media/image1.jpeg"/><Relationship Id="rId1" Type="http://schemas.openxmlformats.org/officeDocument/2006/relationships/tags" Target="../tags/tag131.xml"/></Relationships>
</file>

<file path=ppt/slides/_rels/slide67.xml.rels><?xml version="1.0" encoding="UTF-8" standalone="yes"?>
<Relationships xmlns="http://schemas.openxmlformats.org/package/2006/relationships"><Relationship Id="rId6" Type="http://schemas.openxmlformats.org/officeDocument/2006/relationships/notesSlide" Target="../notesSlides/notesSlide27.xml"/><Relationship Id="rId5" Type="http://schemas.openxmlformats.org/officeDocument/2006/relationships/slideLayout" Target="../slideLayouts/slideLayout2.xml"/><Relationship Id="rId4" Type="http://schemas.openxmlformats.org/officeDocument/2006/relationships/tags" Target="../tags/tag134.xml"/><Relationship Id="rId3" Type="http://schemas.openxmlformats.org/officeDocument/2006/relationships/image" Target="../media/image1.jpeg"/><Relationship Id="rId2" Type="http://schemas.openxmlformats.org/officeDocument/2006/relationships/tags" Target="../tags/tag133.xml"/><Relationship Id="rId1" Type="http://schemas.openxmlformats.org/officeDocument/2006/relationships/image" Target="../media/image12.jpeg"/></Relationships>
</file>

<file path=ppt/slides/_rels/slide68.xml.rels><?xml version="1.0" encoding="UTF-8" standalone="yes"?>
<Relationships xmlns="http://schemas.openxmlformats.org/package/2006/relationships"><Relationship Id="rId5" Type="http://schemas.openxmlformats.org/officeDocument/2006/relationships/notesSlide" Target="../notesSlides/notesSlide28.xml"/><Relationship Id="rId4" Type="http://schemas.openxmlformats.org/officeDocument/2006/relationships/slideLayout" Target="../slideLayouts/slideLayout2.xml"/><Relationship Id="rId3" Type="http://schemas.openxmlformats.org/officeDocument/2006/relationships/tags" Target="../tags/tag136.xml"/><Relationship Id="rId2" Type="http://schemas.openxmlformats.org/officeDocument/2006/relationships/image" Target="../media/image1.jpeg"/><Relationship Id="rId1" Type="http://schemas.openxmlformats.org/officeDocument/2006/relationships/tags" Target="../tags/tag135.xml"/></Relationships>
</file>

<file path=ppt/slides/_rels/slide69.xml.rels><?xml version="1.0" encoding="UTF-8" standalone="yes"?>
<Relationships xmlns="http://schemas.openxmlformats.org/package/2006/relationships"><Relationship Id="rId5" Type="http://schemas.openxmlformats.org/officeDocument/2006/relationships/notesSlide" Target="../notesSlides/notesSlide29.xml"/><Relationship Id="rId4" Type="http://schemas.openxmlformats.org/officeDocument/2006/relationships/slideLayout" Target="../slideLayouts/slideLayout2.xml"/><Relationship Id="rId3" Type="http://schemas.openxmlformats.org/officeDocument/2006/relationships/tags" Target="../tags/tag138.xml"/><Relationship Id="rId2" Type="http://schemas.openxmlformats.org/officeDocument/2006/relationships/image" Target="../media/image1.jpeg"/><Relationship Id="rId1" Type="http://schemas.openxmlformats.org/officeDocument/2006/relationships/tags" Target="../tags/tag137.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4.xml"/><Relationship Id="rId2" Type="http://schemas.openxmlformats.org/officeDocument/2006/relationships/image" Target="../media/image1.jpeg"/><Relationship Id="rId1" Type="http://schemas.openxmlformats.org/officeDocument/2006/relationships/tags" Target="../tags/tag13.xml"/></Relationships>
</file>

<file path=ppt/slides/_rels/slide70.xml.rels><?xml version="1.0" encoding="UTF-8" standalone="yes"?>
<Relationships xmlns="http://schemas.openxmlformats.org/package/2006/relationships"><Relationship Id="rId5" Type="http://schemas.openxmlformats.org/officeDocument/2006/relationships/notesSlide" Target="../notesSlides/notesSlide30.xml"/><Relationship Id="rId4" Type="http://schemas.openxmlformats.org/officeDocument/2006/relationships/slideLayout" Target="../slideLayouts/slideLayout2.xml"/><Relationship Id="rId3" Type="http://schemas.openxmlformats.org/officeDocument/2006/relationships/tags" Target="../tags/tag140.xml"/><Relationship Id="rId2" Type="http://schemas.openxmlformats.org/officeDocument/2006/relationships/image" Target="../media/image1.jpeg"/><Relationship Id="rId1" Type="http://schemas.openxmlformats.org/officeDocument/2006/relationships/tags" Target="../tags/tag139.xml"/></Relationships>
</file>

<file path=ppt/slides/_rels/slide71.xml.rels><?xml version="1.0" encoding="UTF-8" standalone="yes"?>
<Relationships xmlns="http://schemas.openxmlformats.org/package/2006/relationships"><Relationship Id="rId5" Type="http://schemas.openxmlformats.org/officeDocument/2006/relationships/notesSlide" Target="../notesSlides/notesSlide31.xml"/><Relationship Id="rId4" Type="http://schemas.openxmlformats.org/officeDocument/2006/relationships/slideLayout" Target="../slideLayouts/slideLayout2.xml"/><Relationship Id="rId3" Type="http://schemas.openxmlformats.org/officeDocument/2006/relationships/tags" Target="../tags/tag142.xml"/><Relationship Id="rId2" Type="http://schemas.openxmlformats.org/officeDocument/2006/relationships/image" Target="../media/image1.jpeg"/><Relationship Id="rId1" Type="http://schemas.openxmlformats.org/officeDocument/2006/relationships/tags" Target="../tags/tag141.xml"/></Relationships>
</file>

<file path=ppt/slides/_rels/slide7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143.xml"/></Relationships>
</file>

<file path=ppt/slides/_rels/slide8.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2.xml"/><Relationship Id="rId3" Type="http://schemas.openxmlformats.org/officeDocument/2006/relationships/image" Target="../media/image1.jpeg"/><Relationship Id="rId2" Type="http://schemas.openxmlformats.org/officeDocument/2006/relationships/tags" Target="../tags/tag16.xml"/><Relationship Id="rId1" Type="http://schemas.openxmlformats.org/officeDocument/2006/relationships/tags" Target="../tags/tag15.xml"/></Relationships>
</file>

<file path=ppt/slides/_rels/slide9.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2.xml"/><Relationship Id="rId3" Type="http://schemas.openxmlformats.org/officeDocument/2006/relationships/tags" Target="../tags/tag18.xml"/><Relationship Id="rId2" Type="http://schemas.openxmlformats.org/officeDocument/2006/relationships/image" Target="../media/image1.jpeg"/><Relationship Id="rId1" Type="http://schemas.openxmlformats.org/officeDocument/2006/relationships/tags" Target="../tags/tag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0" name="标题 2049"/>
          <p:cNvSpPr>
            <a:spLocks noGrp="1"/>
          </p:cNvSpPr>
          <p:nvPr>
            <p:ph type="ctrTitle"/>
          </p:nvPr>
        </p:nvSpPr>
        <p:spPr>
          <a:xfrm>
            <a:off x="1368425" y="213995"/>
            <a:ext cx="6624638" cy="1462088"/>
          </a:xfrm>
        </p:spPr>
        <p:txBody>
          <a:bodyPr anchor="b" anchorCtr="0"/>
          <a:p>
            <a:pPr algn="ctr" defTabSz="914400">
              <a:buSzTx/>
              <a:buFontTx/>
              <a:buNone/>
            </a:pPr>
            <a:r>
              <a:rPr lang="zh-CN" altLang="en-US" b="1" kern="1200" baseline="0" dirty="0">
                <a:latin typeface="微软雅黑" panose="020B0503020204020204" charset="-122"/>
                <a:ea typeface="微软雅黑" panose="020B0503020204020204" charset="-122"/>
              </a:rPr>
              <a:t>中学生心理健康教育讲座</a:t>
            </a:r>
            <a:endParaRPr lang="zh-CN" altLang="en-US" b="1" kern="1200" baseline="0" dirty="0">
              <a:latin typeface="微软雅黑" panose="020B0503020204020204" charset="-122"/>
              <a:ea typeface="微软雅黑" panose="020B0503020204020204" charset="-122"/>
            </a:endParaRPr>
          </a:p>
        </p:txBody>
      </p:sp>
      <p:sp>
        <p:nvSpPr>
          <p:cNvPr id="6147" name="Rectangle 3"/>
          <p:cNvSpPr/>
          <p:nvPr>
            <p:ph type="subTitle" idx="4294967295"/>
            <p:custDataLst>
              <p:tags r:id="rId1"/>
            </p:custDataLst>
          </p:nvPr>
        </p:nvSpPr>
        <p:spPr>
          <a:xfrm>
            <a:off x="599440" y="4260215"/>
            <a:ext cx="8110855" cy="1874520"/>
          </a:xfrm>
        </p:spPr>
        <p:txBody>
          <a:bodyPr wrap="square" lIns="91440" tIns="45720" rIns="91440" bIns="45720" anchor="t" anchorCtr="0"/>
          <a:lstStyle>
            <a:lvl1pPr marL="0" lvl="0" indent="0" algn="ctr">
              <a:buClrTx/>
              <a:buSzTx/>
              <a:buFontTx/>
              <a:buNone/>
              <a:defRPr/>
            </a:lvl1pPr>
            <a:lvl2pPr marL="457200" lvl="1" indent="8255" algn="ctr">
              <a:buClrTx/>
              <a:buSzTx/>
              <a:buFontTx/>
              <a:buNone/>
              <a:defRPr/>
            </a:lvl2pPr>
            <a:lvl3pPr marL="914400" lvl="2" indent="15875" algn="ctr">
              <a:buClrTx/>
              <a:buSzTx/>
              <a:buFontTx/>
              <a:buNone/>
              <a:defRPr/>
            </a:lvl3pPr>
            <a:lvl4pPr marL="1371600" lvl="3" indent="25400" algn="ctr">
              <a:buClrTx/>
              <a:buSzTx/>
              <a:buFontTx/>
              <a:buNone/>
              <a:defRPr/>
            </a:lvl4pPr>
            <a:lvl5pPr marL="1828800" lvl="4" indent="33655" algn="ctr">
              <a:buClrTx/>
              <a:buSzTx/>
              <a:buFontTx/>
              <a:buNone/>
              <a:defRPr/>
            </a:lvl5pPr>
          </a:lstStyle>
          <a:p>
            <a:pPr lvl="0" defTabSz="930275" rtl="0" eaLnBrk="1" latinLnBrk="0" hangingPunct="1">
              <a:lnSpc>
                <a:spcPct val="100000"/>
              </a:lnSpc>
              <a:spcBef>
                <a:spcPts val="0"/>
              </a:spcBef>
              <a:spcAft>
                <a:spcPct val="0"/>
              </a:spcAft>
              <a:buClr>
                <a:srgbClr val="99CC00"/>
              </a:buClr>
              <a:buSzPct val="85000"/>
              <a:buFont typeface="Wingdings" panose="05000000000000000000" pitchFamily="2" charset="2"/>
            </a:pPr>
            <a:r>
              <a:rPr lang="zh-CN" sz="2600" b="1" u="none" baseline="0">
                <a:solidFill>
                  <a:srgbClr val="003300"/>
                </a:solidFill>
                <a:latin typeface="Arial" panose="020B0604020202020204" pitchFamily="34" charset="0"/>
                <a:ea typeface="仿宋_GB2312" pitchFamily="49" charset="-122"/>
              </a:rPr>
              <a:t>陕西中医药大学第二附属医院</a:t>
            </a:r>
            <a:r>
              <a:rPr lang="en-US" altLang="zh-CN" sz="2600" b="1" u="none" baseline="0">
                <a:solidFill>
                  <a:srgbClr val="003300"/>
                </a:solidFill>
                <a:latin typeface="Arial" panose="020B0604020202020204" pitchFamily="34" charset="0"/>
                <a:ea typeface="仿宋_GB2312" pitchFamily="49" charset="-122"/>
              </a:rPr>
              <a:t>/</a:t>
            </a:r>
            <a:r>
              <a:rPr lang="zh-CN" altLang="en-US" sz="2600" b="1" u="none" baseline="0">
                <a:solidFill>
                  <a:srgbClr val="003300"/>
                </a:solidFill>
                <a:latin typeface="Arial" panose="020B0604020202020204" pitchFamily="34" charset="0"/>
                <a:ea typeface="仿宋_GB2312" pitchFamily="49" charset="-122"/>
              </a:rPr>
              <a:t>西咸新区中心医院</a:t>
            </a:r>
            <a:endParaRPr lang="zh-CN" altLang="en-US" sz="2600" b="1" u="none" baseline="0">
              <a:solidFill>
                <a:srgbClr val="003300"/>
              </a:solidFill>
              <a:latin typeface="Arial" panose="020B0604020202020204" pitchFamily="34" charset="0"/>
              <a:ea typeface="仿宋_GB2312" pitchFamily="49" charset="-122"/>
            </a:endParaRPr>
          </a:p>
          <a:p>
            <a:pPr lvl="0" defTabSz="930275" rtl="0" eaLnBrk="1" latinLnBrk="0" hangingPunct="1">
              <a:lnSpc>
                <a:spcPct val="100000"/>
              </a:lnSpc>
              <a:spcBef>
                <a:spcPts val="0"/>
              </a:spcBef>
              <a:spcAft>
                <a:spcPct val="0"/>
              </a:spcAft>
              <a:buClr>
                <a:srgbClr val="99CC00"/>
              </a:buClr>
              <a:buSzPct val="85000"/>
              <a:buFont typeface="Wingdings" panose="05000000000000000000" pitchFamily="2" charset="2"/>
            </a:pPr>
            <a:r>
              <a:rPr lang="zh-CN" altLang="en-US" sz="2600" b="1" u="none" baseline="0">
                <a:solidFill>
                  <a:srgbClr val="003300"/>
                </a:solidFill>
                <a:latin typeface="Arial" panose="020B0604020202020204" pitchFamily="34" charset="0"/>
                <a:ea typeface="仿宋_GB2312" pitchFamily="49" charset="-122"/>
              </a:rPr>
              <a:t>急诊医学科</a:t>
            </a:r>
            <a:r>
              <a:rPr lang="en-US" altLang="zh-CN" sz="2600" b="1" u="none" baseline="0">
                <a:solidFill>
                  <a:srgbClr val="003300"/>
                </a:solidFill>
                <a:latin typeface="Arial" panose="020B0604020202020204" pitchFamily="34" charset="0"/>
                <a:ea typeface="仿宋_GB2312" pitchFamily="49" charset="-122"/>
              </a:rPr>
              <a:t>/</a:t>
            </a:r>
            <a:r>
              <a:rPr lang="zh-CN" altLang="en-US" sz="2600" b="1" u="none" baseline="0">
                <a:solidFill>
                  <a:srgbClr val="003300"/>
                </a:solidFill>
                <a:latin typeface="Arial" panose="020B0604020202020204" pitchFamily="34" charset="0"/>
                <a:ea typeface="仿宋_GB2312" pitchFamily="49" charset="-122"/>
              </a:rPr>
              <a:t>重症医学科</a:t>
            </a:r>
            <a:endParaRPr lang="zh-CN" altLang="en-US" sz="2600" b="1" u="none" baseline="0">
              <a:solidFill>
                <a:srgbClr val="003300"/>
              </a:solidFill>
              <a:latin typeface="Arial" panose="020B0604020202020204" pitchFamily="34" charset="0"/>
              <a:ea typeface="仿宋_GB2312" pitchFamily="49" charset="-122"/>
            </a:endParaRPr>
          </a:p>
          <a:p>
            <a:pPr lvl="0" defTabSz="930275" rtl="0" eaLnBrk="1" latinLnBrk="0" hangingPunct="1">
              <a:lnSpc>
                <a:spcPct val="100000"/>
              </a:lnSpc>
              <a:spcBef>
                <a:spcPts val="0"/>
              </a:spcBef>
              <a:spcAft>
                <a:spcPct val="0"/>
              </a:spcAft>
              <a:buClr>
                <a:srgbClr val="99CC00"/>
              </a:buClr>
              <a:buSzPct val="85000"/>
              <a:buFont typeface="Wingdings" panose="05000000000000000000" pitchFamily="2" charset="2"/>
            </a:pPr>
            <a:r>
              <a:rPr lang="zh-CN" altLang="en-US" sz="2600" b="1" u="none" baseline="0">
                <a:solidFill>
                  <a:srgbClr val="003300"/>
                </a:solidFill>
                <a:latin typeface="Arial" panose="020B0604020202020204" pitchFamily="34" charset="0"/>
                <a:ea typeface="仿宋_GB2312" pitchFamily="49" charset="-122"/>
              </a:rPr>
              <a:t>严首春</a:t>
            </a:r>
            <a:endParaRPr lang="zh-CN" altLang="en-US" sz="2600" b="1" u="none" baseline="0">
              <a:solidFill>
                <a:srgbClr val="003300"/>
              </a:solidFill>
              <a:latin typeface="Arial" panose="020B0604020202020204" pitchFamily="34" charset="0"/>
              <a:ea typeface="仿宋_GB2312" pitchFamily="49" charset="-122"/>
            </a:endParaRPr>
          </a:p>
        </p:txBody>
      </p:sp>
      <p:pic>
        <p:nvPicPr>
          <p:cNvPr id="2" name="图片 1" descr="健促会会标"/>
          <p:cNvPicPr>
            <a:picLocks noChangeAspect="1"/>
          </p:cNvPicPr>
          <p:nvPr>
            <p:custDataLst>
              <p:tags r:id="rId2"/>
            </p:custDataLst>
          </p:nvPr>
        </p:nvPicPr>
        <p:blipFill>
          <a:blip r:embed="rId3"/>
          <a:stretch>
            <a:fillRect/>
          </a:stretch>
        </p:blipFill>
        <p:spPr>
          <a:xfrm>
            <a:off x="10795" y="34290"/>
            <a:ext cx="1061085" cy="920115"/>
          </a:xfrm>
          <a:prstGeom prst="rect">
            <a:avLst/>
          </a:prstGeom>
        </p:spPr>
      </p:pic>
      <p:sp>
        <p:nvSpPr>
          <p:cNvPr id="29" name="文本框 4"/>
          <p:cNvSpPr txBox="1">
            <a:spLocks noChangeArrowheads="1"/>
          </p:cNvSpPr>
          <p:nvPr>
            <p:custDataLst>
              <p:tags r:id="rId4"/>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1010" name="标题 171009"/>
          <p:cNvSpPr>
            <a:spLocks noGrp="1"/>
          </p:cNvSpPr>
          <p:nvPr>
            <p:ph type="title"/>
          </p:nvPr>
        </p:nvSpPr>
        <p:spPr/>
        <p:txBody>
          <a:bodyPr vert="horz" wrap="square" lIns="91440" tIns="45720" rIns="91440" bIns="45720" anchor="b" anchorCtr="0"/>
          <a:p>
            <a:r>
              <a:rPr lang="zh-CN" altLang="en-US" sz="3200" b="1" dirty="0"/>
              <a:t>心理健康的含义与标准</a:t>
            </a:r>
            <a:endParaRPr lang="zh-CN" altLang="en-US" sz="3200" b="1" dirty="0"/>
          </a:p>
        </p:txBody>
      </p:sp>
      <p:sp>
        <p:nvSpPr>
          <p:cNvPr id="171011" name="文本占位符 171010"/>
          <p:cNvSpPr>
            <a:spLocks noGrp="1"/>
          </p:cNvSpPr>
          <p:nvPr>
            <p:ph type="body" idx="1"/>
          </p:nvPr>
        </p:nvSpPr>
        <p:spPr>
          <a:xfrm>
            <a:off x="1182688" y="2017713"/>
            <a:ext cx="6269037" cy="4114800"/>
          </a:xfrm>
        </p:spPr>
        <p:txBody>
          <a:bodyPr/>
          <a:p>
            <a:pPr>
              <a:lnSpc>
                <a:spcPct val="80000"/>
              </a:lnSpc>
              <a:buNone/>
            </a:pPr>
            <a:endParaRPr lang="en-US" altLang="zh-CN" sz="2800" dirty="0"/>
          </a:p>
          <a:p>
            <a:pPr>
              <a:lnSpc>
                <a:spcPct val="80000"/>
              </a:lnSpc>
            </a:pPr>
            <a:r>
              <a:rPr lang="zh-CN" altLang="en-US" sz="2800" dirty="0">
                <a:solidFill>
                  <a:schemeClr val="folHlink"/>
                </a:solidFill>
                <a:ea typeface="楷体_GB2312" pitchFamily="49" charset="-122"/>
              </a:rPr>
              <a:t>身体、智力、情绪十分调和；</a:t>
            </a:r>
            <a:endParaRPr lang="zh-CN" altLang="en-US" sz="2800" dirty="0">
              <a:solidFill>
                <a:schemeClr val="folHlink"/>
              </a:solidFill>
              <a:ea typeface="楷体_GB2312" pitchFamily="49" charset="-122"/>
            </a:endParaRPr>
          </a:p>
          <a:p>
            <a:pPr>
              <a:lnSpc>
                <a:spcPct val="80000"/>
              </a:lnSpc>
            </a:pPr>
            <a:endParaRPr lang="zh-CN" altLang="en-US" sz="2800" dirty="0">
              <a:solidFill>
                <a:schemeClr val="folHlink"/>
              </a:solidFill>
              <a:ea typeface="楷体_GB2312" pitchFamily="49" charset="-122"/>
            </a:endParaRPr>
          </a:p>
          <a:p>
            <a:pPr>
              <a:lnSpc>
                <a:spcPct val="80000"/>
              </a:lnSpc>
            </a:pPr>
            <a:r>
              <a:rPr lang="zh-CN" altLang="en-US" sz="2800" dirty="0">
                <a:solidFill>
                  <a:schemeClr val="folHlink"/>
                </a:solidFill>
                <a:ea typeface="楷体_GB2312" pitchFamily="49" charset="-122"/>
              </a:rPr>
              <a:t>人际关系中彼此能谦让；</a:t>
            </a:r>
            <a:endParaRPr lang="zh-CN" altLang="en-US" sz="2800" dirty="0">
              <a:solidFill>
                <a:schemeClr val="folHlink"/>
              </a:solidFill>
              <a:ea typeface="楷体_GB2312" pitchFamily="49" charset="-122"/>
            </a:endParaRPr>
          </a:p>
          <a:p>
            <a:pPr>
              <a:lnSpc>
                <a:spcPct val="80000"/>
              </a:lnSpc>
            </a:pPr>
            <a:endParaRPr lang="zh-CN" altLang="en-US" sz="2800" dirty="0">
              <a:solidFill>
                <a:schemeClr val="folHlink"/>
              </a:solidFill>
              <a:ea typeface="楷体_GB2312" pitchFamily="49" charset="-122"/>
            </a:endParaRPr>
          </a:p>
          <a:p>
            <a:pPr>
              <a:lnSpc>
                <a:spcPct val="80000"/>
              </a:lnSpc>
            </a:pPr>
            <a:r>
              <a:rPr lang="zh-CN" altLang="en-US" sz="2800" dirty="0">
                <a:solidFill>
                  <a:schemeClr val="folHlink"/>
                </a:solidFill>
                <a:ea typeface="楷体_GB2312" pitchFamily="49" charset="-122"/>
              </a:rPr>
              <a:t>适应环境，有幸福感；</a:t>
            </a:r>
            <a:endParaRPr lang="zh-CN" altLang="en-US" sz="2800" dirty="0">
              <a:solidFill>
                <a:schemeClr val="folHlink"/>
              </a:solidFill>
              <a:ea typeface="楷体_GB2312" pitchFamily="49" charset="-122"/>
            </a:endParaRPr>
          </a:p>
          <a:p>
            <a:pPr>
              <a:lnSpc>
                <a:spcPct val="80000"/>
              </a:lnSpc>
            </a:pPr>
            <a:endParaRPr lang="zh-CN" altLang="en-US" sz="2800" dirty="0">
              <a:solidFill>
                <a:schemeClr val="folHlink"/>
              </a:solidFill>
              <a:ea typeface="楷体_GB2312" pitchFamily="49" charset="-122"/>
            </a:endParaRPr>
          </a:p>
          <a:p>
            <a:pPr>
              <a:lnSpc>
                <a:spcPct val="80000"/>
              </a:lnSpc>
            </a:pPr>
            <a:r>
              <a:rPr lang="zh-CN" altLang="en-US" sz="2800" dirty="0">
                <a:solidFill>
                  <a:schemeClr val="folHlink"/>
                </a:solidFill>
                <a:ea typeface="楷体_GB2312" pitchFamily="49" charset="-122"/>
              </a:rPr>
              <a:t>在工作和职业中能发挥自己的能力，过着有效率的生活。</a:t>
            </a:r>
            <a:endParaRPr lang="zh-CN" altLang="en-US" sz="2800" dirty="0">
              <a:solidFill>
                <a:schemeClr val="folHlink"/>
              </a:solidFill>
              <a:ea typeface="楷体_GB2312" pitchFamily="49" charset="-122"/>
            </a:endParaRPr>
          </a:p>
          <a:p>
            <a:pPr>
              <a:lnSpc>
                <a:spcPct val="80000"/>
              </a:lnSpc>
            </a:pPr>
            <a:endParaRPr lang="zh-CN" altLang="en-US" sz="2800" dirty="0">
              <a:solidFill>
                <a:schemeClr val="folHlink"/>
              </a:solidFill>
              <a:ea typeface="楷体_GB2312" pitchFamily="49" charset="-122"/>
            </a:endParaRPr>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2034" name="标题 172033"/>
          <p:cNvSpPr>
            <a:spLocks noGrp="1"/>
          </p:cNvSpPr>
          <p:nvPr>
            <p:ph type="title"/>
          </p:nvPr>
        </p:nvSpPr>
        <p:spPr>
          <a:xfrm>
            <a:off x="1387475" y="214313"/>
            <a:ext cx="7793038" cy="1462087"/>
          </a:xfrm>
        </p:spPr>
        <p:txBody>
          <a:bodyPr vert="horz" wrap="square" lIns="91440" tIns="45720" rIns="91440" bIns="45720" anchor="b" anchorCtr="0"/>
          <a:p>
            <a:r>
              <a:rPr lang="zh-CN" altLang="en-US" sz="3200" b="1" dirty="0"/>
              <a:t>对青少年的心理健康而言：</a:t>
            </a:r>
            <a:endParaRPr lang="zh-CN" altLang="en-US" sz="3200" b="1" dirty="0"/>
          </a:p>
        </p:txBody>
      </p:sp>
      <p:sp>
        <p:nvSpPr>
          <p:cNvPr id="172035" name="文本占位符 172034"/>
          <p:cNvSpPr>
            <a:spLocks noGrp="1"/>
          </p:cNvSpPr>
          <p:nvPr>
            <p:ph type="body" idx="1"/>
          </p:nvPr>
        </p:nvSpPr>
        <p:spPr>
          <a:xfrm>
            <a:off x="971550" y="2017713"/>
            <a:ext cx="7345363" cy="4114800"/>
          </a:xfrm>
        </p:spPr>
        <p:txBody>
          <a:bodyPr/>
          <a:p>
            <a:pPr marL="609600" indent="-609600">
              <a:lnSpc>
                <a:spcPct val="125000"/>
              </a:lnSpc>
            </a:pPr>
            <a:r>
              <a:rPr lang="zh-CN" altLang="en-US" sz="2800" dirty="0"/>
              <a:t>健康与不健康是</a:t>
            </a:r>
            <a:r>
              <a:rPr lang="zh-CN" altLang="en-US" b="1" dirty="0">
                <a:solidFill>
                  <a:schemeClr val="folHlink"/>
                </a:solidFill>
              </a:rPr>
              <a:t>相对</a:t>
            </a:r>
            <a:r>
              <a:rPr lang="zh-CN" altLang="en-US" sz="2800" dirty="0"/>
              <a:t>的，在世界上并不存在绝对的心理健康。</a:t>
            </a:r>
            <a:endParaRPr lang="zh-CN" altLang="en-US" sz="2800" dirty="0"/>
          </a:p>
          <a:p>
            <a:pPr marL="609600" indent="-609600">
              <a:lnSpc>
                <a:spcPct val="125000"/>
              </a:lnSpc>
              <a:buNone/>
            </a:pPr>
            <a:endParaRPr lang="zh-CN" altLang="en-US" sz="2800" dirty="0"/>
          </a:p>
          <a:p>
            <a:pPr marL="609600" indent="-609600">
              <a:lnSpc>
                <a:spcPct val="125000"/>
              </a:lnSpc>
            </a:pPr>
            <a:r>
              <a:rPr lang="zh-CN" altLang="en-US" sz="2800" dirty="0"/>
              <a:t>心理健康不是无失败、无痛苦、无冲突。面对失败、痛苦、冲突，能做出有效的</a:t>
            </a:r>
            <a:r>
              <a:rPr lang="zh-CN" altLang="en-US" sz="2800" b="1" dirty="0">
                <a:solidFill>
                  <a:schemeClr val="folHlink"/>
                </a:solidFill>
              </a:rPr>
              <a:t>自我调整，积极应对，从而促进自身的发展，就是健康。</a:t>
            </a:r>
            <a:endParaRPr lang="zh-CN" altLang="en-US" sz="2800" b="1" dirty="0">
              <a:solidFill>
                <a:schemeClr val="folHlink"/>
              </a:solidFill>
            </a:endParaRPr>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82" name="标题 174081"/>
          <p:cNvSpPr>
            <a:spLocks noGrp="1"/>
          </p:cNvSpPr>
          <p:nvPr>
            <p:ph type="title"/>
          </p:nvPr>
        </p:nvSpPr>
        <p:spPr/>
        <p:txBody>
          <a:bodyPr vert="horz" wrap="square" lIns="91440" tIns="45720" rIns="91440" bIns="45720" anchor="b" anchorCtr="0"/>
          <a:p>
            <a:r>
              <a:rPr lang="zh-CN" altLang="en-US" sz="3600" b="1" dirty="0"/>
              <a:t>二、青少年常见心理问题</a:t>
            </a:r>
            <a:endParaRPr lang="zh-CN" altLang="en-US" sz="3600" b="1" dirty="0"/>
          </a:p>
        </p:txBody>
      </p:sp>
      <p:sp>
        <p:nvSpPr>
          <p:cNvPr id="174083" name="文本占位符 174082"/>
          <p:cNvSpPr>
            <a:spLocks noGrp="1"/>
          </p:cNvSpPr>
          <p:nvPr>
            <p:ph type="body" idx="1"/>
          </p:nvPr>
        </p:nvSpPr>
        <p:spPr>
          <a:xfrm>
            <a:off x="1182688" y="1916113"/>
            <a:ext cx="5981700" cy="4216400"/>
          </a:xfrm>
        </p:spPr>
        <p:txBody>
          <a:bodyPr/>
          <a:p>
            <a:pPr>
              <a:lnSpc>
                <a:spcPct val="120000"/>
              </a:lnSpc>
            </a:pPr>
            <a:r>
              <a:rPr lang="zh-CN" altLang="en-US" sz="2800" dirty="0"/>
              <a:t>学习心理问题</a:t>
            </a:r>
            <a:endParaRPr lang="zh-CN" altLang="en-US" sz="2800" dirty="0"/>
          </a:p>
          <a:p>
            <a:pPr>
              <a:lnSpc>
                <a:spcPct val="120000"/>
              </a:lnSpc>
              <a:buNone/>
            </a:pPr>
            <a:r>
              <a:rPr lang="zh-CN" altLang="en-US" sz="2800" dirty="0"/>
              <a:t>    厌学</a:t>
            </a:r>
            <a:endParaRPr lang="zh-CN" altLang="en-US" sz="2800" dirty="0"/>
          </a:p>
          <a:p>
            <a:pPr>
              <a:lnSpc>
                <a:spcPct val="120000"/>
              </a:lnSpc>
              <a:buNone/>
            </a:pPr>
            <a:r>
              <a:rPr lang="zh-CN" altLang="en-US" sz="2800" dirty="0"/>
              <a:t>    学习（考试）焦虑</a:t>
            </a:r>
            <a:endParaRPr lang="zh-CN" altLang="en-US" sz="2800" dirty="0"/>
          </a:p>
          <a:p>
            <a:pPr>
              <a:lnSpc>
                <a:spcPct val="120000"/>
              </a:lnSpc>
            </a:pPr>
            <a:r>
              <a:rPr lang="zh-CN" altLang="en-US" sz="2800" dirty="0"/>
              <a:t>异性交往问题（重点：早恋）</a:t>
            </a:r>
            <a:endParaRPr lang="zh-CN" altLang="en-US" sz="2800" dirty="0"/>
          </a:p>
          <a:p>
            <a:pPr>
              <a:lnSpc>
                <a:spcPct val="120000"/>
              </a:lnSpc>
            </a:pPr>
            <a:r>
              <a:rPr lang="zh-CN" altLang="en-US" sz="2800" dirty="0"/>
              <a:t>逆反心理</a:t>
            </a:r>
            <a:endParaRPr lang="zh-CN" altLang="en-US" sz="2800" dirty="0"/>
          </a:p>
          <a:p>
            <a:pPr>
              <a:lnSpc>
                <a:spcPct val="120000"/>
              </a:lnSpc>
            </a:pPr>
            <a:r>
              <a:rPr lang="zh-CN" altLang="en-US" sz="2800" dirty="0"/>
              <a:t>网络成瘾</a:t>
            </a:r>
            <a:endParaRPr lang="zh-CN" altLang="en-US" sz="2800" dirty="0"/>
          </a:p>
          <a:p>
            <a:pPr>
              <a:lnSpc>
                <a:spcPct val="120000"/>
              </a:lnSpc>
            </a:pPr>
            <a:r>
              <a:rPr lang="zh-CN" altLang="en-US" sz="2800" dirty="0"/>
              <a:t>强迫症</a:t>
            </a:r>
            <a:endParaRPr lang="zh-CN" altLang="en-US" sz="28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5874" name="标题 335873"/>
          <p:cNvSpPr>
            <a:spLocks noGrp="1"/>
          </p:cNvSpPr>
          <p:nvPr>
            <p:ph type="title"/>
          </p:nvPr>
        </p:nvSpPr>
        <p:spPr/>
        <p:txBody>
          <a:bodyPr anchor="b" anchorCtr="0"/>
          <a:p>
            <a:r>
              <a:rPr lang="zh-CN" altLang="en-US" sz="3600" dirty="0"/>
              <a:t>青少年犯罪的主要心理因素</a:t>
            </a:r>
            <a:endParaRPr lang="zh-CN" altLang="en-US" sz="3600" dirty="0"/>
          </a:p>
        </p:txBody>
      </p:sp>
      <p:sp>
        <p:nvSpPr>
          <p:cNvPr id="335875" name="文本占位符 335874"/>
          <p:cNvSpPr>
            <a:spLocks noGrp="1"/>
          </p:cNvSpPr>
          <p:nvPr>
            <p:ph type="body" idx="1"/>
          </p:nvPr>
        </p:nvSpPr>
        <p:spPr/>
        <p:txBody>
          <a:bodyPr/>
          <a:p>
            <a:r>
              <a:rPr lang="zh-CN" altLang="en-US" dirty="0"/>
              <a:t>好奇</a:t>
            </a:r>
            <a:endParaRPr lang="zh-CN" altLang="en-US" dirty="0"/>
          </a:p>
          <a:p>
            <a:r>
              <a:rPr lang="zh-CN" altLang="en-US" dirty="0"/>
              <a:t>盲从</a:t>
            </a:r>
            <a:endParaRPr lang="zh-CN" altLang="en-US" dirty="0"/>
          </a:p>
          <a:p>
            <a:r>
              <a:rPr lang="zh-CN" altLang="en-US" dirty="0"/>
              <a:t>攀比</a:t>
            </a:r>
            <a:endParaRPr lang="zh-CN" altLang="en-US" dirty="0"/>
          </a:p>
          <a:p>
            <a:r>
              <a:rPr lang="zh-CN" altLang="en-US" dirty="0"/>
              <a:t>逆反</a:t>
            </a:r>
            <a:endParaRPr lang="zh-CN" altLang="en-US" dirty="0"/>
          </a:p>
          <a:p>
            <a:r>
              <a:rPr lang="zh-CN" altLang="en-US" dirty="0"/>
              <a:t>报复</a:t>
            </a:r>
            <a:endParaRPr lang="zh-CN" altLang="en-US" dirty="0"/>
          </a:p>
          <a:p>
            <a:r>
              <a:rPr lang="zh-CN" altLang="en-US" dirty="0"/>
              <a:t>利己</a:t>
            </a:r>
            <a:endParaRPr lang="zh-CN" altLang="en-US"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6130" name="标题 176129"/>
          <p:cNvSpPr>
            <a:spLocks noGrp="1"/>
          </p:cNvSpPr>
          <p:nvPr>
            <p:ph type="title"/>
          </p:nvPr>
        </p:nvSpPr>
        <p:spPr>
          <a:xfrm>
            <a:off x="1531938" y="214313"/>
            <a:ext cx="6353175" cy="1462087"/>
          </a:xfrm>
        </p:spPr>
        <p:txBody>
          <a:bodyPr vert="horz" wrap="square" lIns="91440" tIns="45720" rIns="91440" bIns="45720" anchor="b" anchorCtr="0"/>
          <a:p>
            <a:r>
              <a:rPr lang="en-US" altLang="zh-CN" sz="3400" b="1"/>
              <a:t>1.</a:t>
            </a:r>
            <a:r>
              <a:rPr lang="zh-CN" altLang="en-US" sz="3400" b="1" dirty="0"/>
              <a:t>学习心理问题（ </a:t>
            </a:r>
            <a:r>
              <a:rPr lang="en-US" altLang="zh-CN" sz="3400" b="1"/>
              <a:t>A</a:t>
            </a:r>
            <a:r>
              <a:rPr lang="zh-CN" altLang="en-US" sz="3400" b="1" dirty="0"/>
              <a:t>、厌学）</a:t>
            </a:r>
            <a:endParaRPr lang="zh-CN" altLang="en-US" sz="3400" b="1"/>
          </a:p>
        </p:txBody>
      </p:sp>
      <p:sp>
        <p:nvSpPr>
          <p:cNvPr id="176131" name="文本占位符 176130"/>
          <p:cNvSpPr>
            <a:spLocks noGrp="1"/>
          </p:cNvSpPr>
          <p:nvPr>
            <p:ph type="body" idx="1"/>
          </p:nvPr>
        </p:nvSpPr>
        <p:spPr>
          <a:xfrm>
            <a:off x="1547813" y="1773238"/>
            <a:ext cx="7277100" cy="1655762"/>
          </a:xfrm>
        </p:spPr>
        <p:txBody>
          <a:bodyPr/>
          <a:p>
            <a:pPr>
              <a:lnSpc>
                <a:spcPct val="130000"/>
              </a:lnSpc>
              <a:buNone/>
            </a:pPr>
            <a:r>
              <a:rPr lang="zh-CN" altLang="en-US" sz="2800" b="1" dirty="0">
                <a:solidFill>
                  <a:srgbClr val="000099"/>
                </a:solidFill>
              </a:rPr>
              <a:t>案例</a:t>
            </a:r>
            <a:r>
              <a:rPr lang="en-US" altLang="zh-CN" sz="2800" b="1">
                <a:solidFill>
                  <a:srgbClr val="000099"/>
                </a:solidFill>
              </a:rPr>
              <a:t>1</a:t>
            </a:r>
            <a:r>
              <a:rPr lang="zh-CN" altLang="en-US" sz="2800" b="1" dirty="0">
                <a:solidFill>
                  <a:srgbClr val="000099"/>
                </a:solidFill>
              </a:rPr>
              <a:t>：我讨厌这个所谓的重点中学</a:t>
            </a:r>
            <a:endParaRPr lang="zh-CN" altLang="en-US" sz="2800" b="1" dirty="0">
              <a:solidFill>
                <a:srgbClr val="000099"/>
              </a:solidFill>
            </a:endParaRPr>
          </a:p>
          <a:p>
            <a:pPr>
              <a:lnSpc>
                <a:spcPct val="130000"/>
              </a:lnSpc>
              <a:buNone/>
            </a:pPr>
            <a:endParaRPr lang="zh-CN" altLang="en-US" sz="2400" b="1" dirty="0"/>
          </a:p>
        </p:txBody>
      </p:sp>
      <p:sp>
        <p:nvSpPr>
          <p:cNvPr id="176133" name="文本框 176132"/>
          <p:cNvSpPr txBox="1"/>
          <p:nvPr/>
        </p:nvSpPr>
        <p:spPr>
          <a:xfrm>
            <a:off x="1331913" y="2565400"/>
            <a:ext cx="2089150" cy="822325"/>
          </a:xfrm>
          <a:prstGeom prst="rect">
            <a:avLst/>
          </a:prstGeom>
          <a:noFill/>
          <a:ln w="9525">
            <a:noFill/>
          </a:ln>
        </p:spPr>
        <p:txBody>
          <a:bodyPr>
            <a:spAutoFit/>
          </a:bodyPr>
          <a:p>
            <a:r>
              <a:rPr lang="en-US" altLang="zh-CN" sz="2400" dirty="0">
                <a:latin typeface="Tahoma" panose="020B0604030504040204" pitchFamily="34" charset="0"/>
                <a:ea typeface="楷体_GB2312" pitchFamily="49" charset="-122"/>
              </a:rPr>
              <a:t>   </a:t>
            </a:r>
            <a:r>
              <a:rPr lang="zh-CN" altLang="en-US" sz="2400" dirty="0">
                <a:latin typeface="Tahoma" panose="020B0604030504040204" pitchFamily="34" charset="0"/>
                <a:ea typeface="楷体_GB2312" pitchFamily="49" charset="-122"/>
              </a:rPr>
              <a:t>成绩优秀</a:t>
            </a:r>
            <a:endParaRPr lang="zh-CN" altLang="en-US" sz="2400" dirty="0">
              <a:latin typeface="Tahoma" panose="020B0604030504040204" pitchFamily="34" charset="0"/>
              <a:ea typeface="楷体_GB2312" pitchFamily="49" charset="-122"/>
            </a:endParaRPr>
          </a:p>
          <a:p>
            <a:r>
              <a:rPr lang="zh-CN" altLang="en-US" sz="2400" dirty="0">
                <a:latin typeface="Tahoma" panose="020B0604030504040204" pitchFamily="34" charset="0"/>
                <a:ea typeface="楷体_GB2312" pitchFamily="49" charset="-122"/>
              </a:rPr>
              <a:t>（普通初中）</a:t>
            </a:r>
            <a:endParaRPr lang="zh-CN" altLang="en-US" sz="2400" dirty="0">
              <a:latin typeface="Tahoma" panose="020B0604030504040204" pitchFamily="34" charset="0"/>
              <a:ea typeface="楷体_GB2312" pitchFamily="49" charset="-122"/>
            </a:endParaRPr>
          </a:p>
        </p:txBody>
      </p:sp>
      <p:sp>
        <p:nvSpPr>
          <p:cNvPr id="176134" name="矩形 176133"/>
          <p:cNvSpPr/>
          <p:nvPr/>
        </p:nvSpPr>
        <p:spPr>
          <a:xfrm>
            <a:off x="5292725" y="2565400"/>
            <a:ext cx="2635250" cy="822325"/>
          </a:xfrm>
          <a:prstGeom prst="rect">
            <a:avLst/>
          </a:prstGeom>
          <a:noFill/>
          <a:ln w="9525">
            <a:noFill/>
          </a:ln>
        </p:spPr>
        <p:txBody>
          <a:bodyPr wrap="none" anchor="t" anchorCtr="0">
            <a:spAutoFit/>
          </a:bodyPr>
          <a:p>
            <a:r>
              <a:rPr lang="zh-CN" altLang="en-US" sz="2400" dirty="0">
                <a:latin typeface="Tahoma" panose="020B0604030504040204" pitchFamily="34" charset="0"/>
                <a:ea typeface="楷体_GB2312" pitchFamily="49" charset="-122"/>
              </a:rPr>
              <a:t>摸底考试后大失</a:t>
            </a:r>
            <a:endParaRPr lang="zh-CN" altLang="en-US" sz="2400" dirty="0">
              <a:latin typeface="Tahoma" panose="020B0604030504040204" pitchFamily="34" charset="0"/>
              <a:ea typeface="楷体_GB2312" pitchFamily="49" charset="-122"/>
            </a:endParaRPr>
          </a:p>
          <a:p>
            <a:r>
              <a:rPr lang="zh-CN" altLang="en-US" sz="2400" dirty="0">
                <a:latin typeface="Tahoma" panose="020B0604030504040204" pitchFamily="34" charset="0"/>
                <a:ea typeface="楷体_GB2312" pitchFamily="49" charset="-122"/>
              </a:rPr>
              <a:t>所望（重点高中）</a:t>
            </a:r>
            <a:endParaRPr lang="zh-CN" altLang="en-US" sz="2400" dirty="0">
              <a:latin typeface="Tahoma" panose="020B0604030504040204" pitchFamily="34" charset="0"/>
              <a:ea typeface="楷体_GB2312" pitchFamily="49" charset="-122"/>
            </a:endParaRPr>
          </a:p>
        </p:txBody>
      </p:sp>
      <p:sp>
        <p:nvSpPr>
          <p:cNvPr id="176135" name="矩形 176134"/>
          <p:cNvSpPr/>
          <p:nvPr/>
        </p:nvSpPr>
        <p:spPr>
          <a:xfrm>
            <a:off x="5508625" y="4005263"/>
            <a:ext cx="1708150" cy="457200"/>
          </a:xfrm>
          <a:prstGeom prst="rect">
            <a:avLst/>
          </a:prstGeom>
          <a:noFill/>
          <a:ln w="9525">
            <a:noFill/>
          </a:ln>
        </p:spPr>
        <p:txBody>
          <a:bodyPr wrap="none" anchor="t" anchorCtr="0">
            <a:spAutoFit/>
          </a:bodyPr>
          <a:p>
            <a:r>
              <a:rPr lang="zh-CN" altLang="en-US" sz="2400" dirty="0">
                <a:latin typeface="Tahoma" panose="020B0604030504040204" pitchFamily="34" charset="0"/>
                <a:ea typeface="楷体_GB2312" pitchFamily="49" charset="-122"/>
              </a:rPr>
              <a:t>痛苦后振作</a:t>
            </a:r>
            <a:endParaRPr lang="zh-CN" altLang="en-US" sz="2400" dirty="0">
              <a:latin typeface="Tahoma" panose="020B0604030504040204" pitchFamily="34" charset="0"/>
              <a:ea typeface="楷体_GB2312" pitchFamily="49" charset="-122"/>
            </a:endParaRPr>
          </a:p>
        </p:txBody>
      </p:sp>
      <p:sp>
        <p:nvSpPr>
          <p:cNvPr id="176136" name="矩形 176135"/>
          <p:cNvSpPr/>
          <p:nvPr/>
        </p:nvSpPr>
        <p:spPr>
          <a:xfrm>
            <a:off x="1619250" y="4076700"/>
            <a:ext cx="1708150" cy="457200"/>
          </a:xfrm>
          <a:prstGeom prst="rect">
            <a:avLst/>
          </a:prstGeom>
          <a:noFill/>
          <a:ln w="9525">
            <a:noFill/>
          </a:ln>
        </p:spPr>
        <p:txBody>
          <a:bodyPr wrap="none" anchor="t" anchorCtr="0">
            <a:spAutoFit/>
          </a:bodyPr>
          <a:p>
            <a:r>
              <a:rPr lang="zh-CN" altLang="en-US" sz="2400" dirty="0">
                <a:latin typeface="Tahoma" panose="020B0604030504040204" pitchFamily="34" charset="0"/>
                <a:ea typeface="楷体_GB2312" pitchFamily="49" charset="-122"/>
              </a:rPr>
              <a:t>仍屡屡受挫</a:t>
            </a:r>
            <a:endParaRPr lang="zh-CN" altLang="en-US" sz="2400" dirty="0">
              <a:latin typeface="Tahoma" panose="020B0604030504040204" pitchFamily="34" charset="0"/>
              <a:ea typeface="楷体_GB2312" pitchFamily="49" charset="-122"/>
            </a:endParaRPr>
          </a:p>
        </p:txBody>
      </p:sp>
      <p:sp>
        <p:nvSpPr>
          <p:cNvPr id="176137" name="矩形 176136"/>
          <p:cNvSpPr/>
          <p:nvPr/>
        </p:nvSpPr>
        <p:spPr>
          <a:xfrm>
            <a:off x="1403350" y="5013325"/>
            <a:ext cx="2317750" cy="457200"/>
          </a:xfrm>
          <a:prstGeom prst="rect">
            <a:avLst/>
          </a:prstGeom>
          <a:noFill/>
          <a:ln w="9525">
            <a:noFill/>
          </a:ln>
        </p:spPr>
        <p:txBody>
          <a:bodyPr wrap="none" anchor="t" anchorCtr="0">
            <a:spAutoFit/>
          </a:bodyPr>
          <a:p>
            <a:r>
              <a:rPr lang="zh-CN" altLang="en-US" sz="2400" dirty="0">
                <a:latin typeface="Tahoma" panose="020B0604030504040204" pitchFamily="34" charset="0"/>
                <a:ea typeface="楷体_GB2312" pitchFamily="49" charset="-122"/>
              </a:rPr>
              <a:t>自卑怀疑、沉沦</a:t>
            </a:r>
            <a:endParaRPr lang="zh-CN" altLang="en-US" sz="2400" dirty="0">
              <a:latin typeface="Tahoma" panose="020B0604030504040204" pitchFamily="34" charset="0"/>
              <a:ea typeface="楷体_GB2312" pitchFamily="49" charset="-122"/>
            </a:endParaRPr>
          </a:p>
        </p:txBody>
      </p:sp>
      <p:sp>
        <p:nvSpPr>
          <p:cNvPr id="176138" name="矩形 176137"/>
          <p:cNvSpPr/>
          <p:nvPr/>
        </p:nvSpPr>
        <p:spPr>
          <a:xfrm>
            <a:off x="5435600" y="4652963"/>
            <a:ext cx="2317750" cy="822325"/>
          </a:xfrm>
          <a:prstGeom prst="rect">
            <a:avLst/>
          </a:prstGeom>
          <a:noFill/>
          <a:ln w="9525">
            <a:noFill/>
          </a:ln>
        </p:spPr>
        <p:txBody>
          <a:bodyPr wrap="none" anchor="t" anchorCtr="0">
            <a:spAutoFit/>
          </a:bodyPr>
          <a:p>
            <a:r>
              <a:rPr lang="zh-CN" altLang="en-US" sz="2400" dirty="0">
                <a:latin typeface="Tahoma" panose="020B0604030504040204" pitchFamily="34" charset="0"/>
                <a:ea typeface="楷体_GB2312" pitchFamily="49" charset="-122"/>
              </a:rPr>
              <a:t>睡懒觉、破坏</a:t>
            </a:r>
            <a:endParaRPr lang="zh-CN" altLang="en-US" sz="2400" dirty="0">
              <a:latin typeface="Tahoma" panose="020B0604030504040204" pitchFamily="34" charset="0"/>
              <a:ea typeface="楷体_GB2312" pitchFamily="49" charset="-122"/>
            </a:endParaRPr>
          </a:p>
          <a:p>
            <a:r>
              <a:rPr lang="zh-CN" altLang="en-US" sz="2400" dirty="0">
                <a:latin typeface="Tahoma" panose="020B0604030504040204" pitchFamily="34" charset="0"/>
                <a:ea typeface="楷体_GB2312" pitchFamily="49" charset="-122"/>
              </a:rPr>
              <a:t>公物、顶撞老师</a:t>
            </a:r>
            <a:endParaRPr lang="zh-CN" altLang="en-US" sz="2400" dirty="0">
              <a:latin typeface="Tahoma" panose="020B0604030504040204" pitchFamily="34" charset="0"/>
              <a:ea typeface="楷体_GB2312" pitchFamily="49" charset="-122"/>
            </a:endParaRPr>
          </a:p>
        </p:txBody>
      </p:sp>
      <p:sp>
        <p:nvSpPr>
          <p:cNvPr id="176139" name="矩形 176138"/>
          <p:cNvSpPr/>
          <p:nvPr/>
        </p:nvSpPr>
        <p:spPr>
          <a:xfrm>
            <a:off x="3924300" y="5969000"/>
            <a:ext cx="1612900" cy="519113"/>
          </a:xfrm>
          <a:prstGeom prst="rect">
            <a:avLst/>
          </a:prstGeom>
          <a:noFill/>
          <a:ln w="9525">
            <a:noFill/>
          </a:ln>
        </p:spPr>
        <p:txBody>
          <a:bodyPr wrap="none" anchor="t" anchorCtr="0">
            <a:spAutoFit/>
          </a:bodyPr>
          <a:p>
            <a:r>
              <a:rPr lang="zh-CN" altLang="en-US" sz="2800" dirty="0">
                <a:solidFill>
                  <a:schemeClr val="folHlink"/>
                </a:solidFill>
                <a:latin typeface="Tahoma" panose="020B0604030504040204" pitchFamily="34" charset="0"/>
                <a:ea typeface="楷体_GB2312" pitchFamily="49" charset="-122"/>
              </a:rPr>
              <a:t>主动休学</a:t>
            </a:r>
            <a:endParaRPr lang="zh-CN" altLang="en-US" sz="2800" dirty="0">
              <a:solidFill>
                <a:schemeClr val="folHlink"/>
              </a:solidFill>
              <a:latin typeface="Tahoma" panose="020B0604030504040204" pitchFamily="34" charset="0"/>
              <a:ea typeface="楷体_GB2312" pitchFamily="49" charset="-122"/>
            </a:endParaRPr>
          </a:p>
        </p:txBody>
      </p:sp>
      <p:sp>
        <p:nvSpPr>
          <p:cNvPr id="176140" name="右箭头 176139"/>
          <p:cNvSpPr/>
          <p:nvPr/>
        </p:nvSpPr>
        <p:spPr>
          <a:xfrm>
            <a:off x="3492500" y="2709863"/>
            <a:ext cx="1552575" cy="576262"/>
          </a:xfrm>
          <a:prstGeom prst="rightArrow">
            <a:avLst>
              <a:gd name="adj1" fmla="val 50000"/>
              <a:gd name="adj2" fmla="val 67355"/>
            </a:avLst>
          </a:prstGeom>
          <a:solidFill>
            <a:srgbClr val="FF99CC"/>
          </a:solidFill>
          <a:ln w="9525" cap="flat" cmpd="sng">
            <a:solidFill>
              <a:schemeClr val="tx1"/>
            </a:solidFill>
            <a:prstDash val="solid"/>
            <a:miter/>
            <a:headEnd type="none" w="med" len="med"/>
            <a:tailEnd type="none" w="med" len="med"/>
          </a:ln>
        </p:spPr>
        <p:txBody>
          <a:bodyPr/>
          <a:p>
            <a:endParaRPr lang="zh-CN" altLang="en-US"/>
          </a:p>
        </p:txBody>
      </p:sp>
      <p:sp>
        <p:nvSpPr>
          <p:cNvPr id="176141" name="下箭头 176140"/>
          <p:cNvSpPr/>
          <p:nvPr/>
        </p:nvSpPr>
        <p:spPr>
          <a:xfrm>
            <a:off x="6300788" y="3429000"/>
            <a:ext cx="485775" cy="504825"/>
          </a:xfrm>
          <a:prstGeom prst="downArrow">
            <a:avLst>
              <a:gd name="adj1" fmla="val 50000"/>
              <a:gd name="adj2" fmla="val 25980"/>
            </a:avLst>
          </a:prstGeom>
          <a:solidFill>
            <a:srgbClr val="FF99CC"/>
          </a:solidFill>
          <a:ln w="9525" cap="flat" cmpd="sng">
            <a:solidFill>
              <a:schemeClr val="tx1"/>
            </a:solidFill>
            <a:prstDash val="solid"/>
            <a:miter/>
            <a:headEnd type="none" w="med" len="med"/>
            <a:tailEnd type="none" w="med" len="med"/>
          </a:ln>
        </p:spPr>
        <p:txBody>
          <a:bodyPr/>
          <a:p>
            <a:endParaRPr lang="zh-CN" altLang="en-US"/>
          </a:p>
        </p:txBody>
      </p:sp>
      <p:sp>
        <p:nvSpPr>
          <p:cNvPr id="176142" name="左箭头 176141"/>
          <p:cNvSpPr/>
          <p:nvPr/>
        </p:nvSpPr>
        <p:spPr>
          <a:xfrm>
            <a:off x="3492500" y="4005263"/>
            <a:ext cx="1481138" cy="576262"/>
          </a:xfrm>
          <a:prstGeom prst="leftArrow">
            <a:avLst>
              <a:gd name="adj1" fmla="val 50000"/>
              <a:gd name="adj2" fmla="val 64256"/>
            </a:avLst>
          </a:prstGeom>
          <a:solidFill>
            <a:srgbClr val="FF99CC"/>
          </a:solidFill>
          <a:ln w="9525" cap="flat" cmpd="sng">
            <a:solidFill>
              <a:schemeClr val="tx1"/>
            </a:solidFill>
            <a:prstDash val="solid"/>
            <a:miter/>
            <a:headEnd type="none" w="med" len="med"/>
            <a:tailEnd type="none" w="med" len="med"/>
          </a:ln>
        </p:spPr>
        <p:txBody>
          <a:bodyPr/>
          <a:p>
            <a:endParaRPr lang="zh-CN" altLang="en-US"/>
          </a:p>
        </p:txBody>
      </p:sp>
      <p:sp>
        <p:nvSpPr>
          <p:cNvPr id="176143" name="下箭头 176142"/>
          <p:cNvSpPr/>
          <p:nvPr/>
        </p:nvSpPr>
        <p:spPr>
          <a:xfrm>
            <a:off x="2268538" y="4508500"/>
            <a:ext cx="485775" cy="576263"/>
          </a:xfrm>
          <a:prstGeom prst="downArrow">
            <a:avLst>
              <a:gd name="adj1" fmla="val 50000"/>
              <a:gd name="adj2" fmla="val 29656"/>
            </a:avLst>
          </a:prstGeom>
          <a:solidFill>
            <a:srgbClr val="FF99CC"/>
          </a:solidFill>
          <a:ln w="9525" cap="flat" cmpd="sng">
            <a:solidFill>
              <a:schemeClr val="tx1"/>
            </a:solidFill>
            <a:prstDash val="solid"/>
            <a:miter/>
            <a:headEnd type="none" w="med" len="med"/>
            <a:tailEnd type="none" w="med" len="med"/>
          </a:ln>
        </p:spPr>
        <p:txBody>
          <a:bodyPr/>
          <a:p>
            <a:endParaRPr lang="zh-CN" altLang="en-US"/>
          </a:p>
        </p:txBody>
      </p:sp>
      <p:sp>
        <p:nvSpPr>
          <p:cNvPr id="176144" name="右箭头 176143"/>
          <p:cNvSpPr/>
          <p:nvPr/>
        </p:nvSpPr>
        <p:spPr>
          <a:xfrm>
            <a:off x="3708400" y="5013325"/>
            <a:ext cx="1552575" cy="576263"/>
          </a:xfrm>
          <a:prstGeom prst="rightArrow">
            <a:avLst>
              <a:gd name="adj1" fmla="val 50000"/>
              <a:gd name="adj2" fmla="val 67355"/>
            </a:avLst>
          </a:prstGeom>
          <a:solidFill>
            <a:srgbClr val="FF99CC"/>
          </a:solidFill>
          <a:ln w="9525" cap="flat" cmpd="sng">
            <a:solidFill>
              <a:schemeClr val="tx1"/>
            </a:solidFill>
            <a:prstDash val="solid"/>
            <a:miter/>
            <a:headEnd type="none" w="med" len="med"/>
            <a:tailEnd type="none" w="med" len="med"/>
          </a:ln>
        </p:spPr>
        <p:txBody>
          <a:bodyPr/>
          <a:p>
            <a:endParaRPr lang="zh-CN" altLang="en-US"/>
          </a:p>
        </p:txBody>
      </p:sp>
      <p:sp>
        <p:nvSpPr>
          <p:cNvPr id="176150" name="右弧形箭头 176149"/>
          <p:cNvSpPr/>
          <p:nvPr/>
        </p:nvSpPr>
        <p:spPr>
          <a:xfrm rot="3151904">
            <a:off x="5675313" y="5348288"/>
            <a:ext cx="733425" cy="1214437"/>
          </a:xfrm>
          <a:prstGeom prst="curvedLeftArrow">
            <a:avLst>
              <a:gd name="adj1" fmla="val 33116"/>
              <a:gd name="adj2" fmla="val 66233"/>
              <a:gd name="adj3" fmla="val 33333"/>
            </a:avLst>
          </a:prstGeom>
          <a:solidFill>
            <a:srgbClr val="FF99CC"/>
          </a:solidFill>
          <a:ln w="9525" cap="flat" cmpd="sng">
            <a:solidFill>
              <a:schemeClr val="tx1"/>
            </a:solidFill>
            <a:prstDash val="solid"/>
            <a:miter/>
            <a:headEnd type="none" w="med" len="med"/>
            <a:tailEnd type="none" w="med" len="med"/>
          </a:ln>
        </p:spPr>
        <p:txBody>
          <a:bodyPr/>
          <a:p>
            <a:endParaRPr lang="zh-CN" altLang="en-US"/>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6131">
                                            <p:txEl>
                                              <p:charRg st="0" end="1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61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176140"/>
                                        </p:tgtEl>
                                        <p:attrNameLst>
                                          <p:attrName>style.visibility</p:attrName>
                                        </p:attrNameLst>
                                      </p:cBhvr>
                                      <p:to>
                                        <p:strVal val="visible"/>
                                      </p:to>
                                    </p:set>
                                    <p:animEffect transition="in" filter="dissolve">
                                      <p:cBhvr>
                                        <p:cTn id="15" dur="500"/>
                                        <p:tgtEl>
                                          <p:spTgt spid="176140"/>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7613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176141"/>
                                        </p:tgtEl>
                                        <p:attrNameLst>
                                          <p:attrName>style.visibility</p:attrName>
                                        </p:attrNameLst>
                                      </p:cBhvr>
                                      <p:to>
                                        <p:strVal val="visible"/>
                                      </p:to>
                                    </p:set>
                                    <p:animEffect transition="in" filter="dissolve">
                                      <p:cBhvr>
                                        <p:cTn id="24" dur="500"/>
                                        <p:tgtEl>
                                          <p:spTgt spid="176141"/>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613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176142"/>
                                        </p:tgtEl>
                                        <p:attrNameLst>
                                          <p:attrName>style.visibility</p:attrName>
                                        </p:attrNameLst>
                                      </p:cBhvr>
                                      <p:to>
                                        <p:strVal val="visible"/>
                                      </p:to>
                                    </p:set>
                                    <p:animEffect transition="in" filter="dissolve">
                                      <p:cBhvr>
                                        <p:cTn id="33" dur="500"/>
                                        <p:tgtEl>
                                          <p:spTgt spid="176142"/>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76136"/>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76143"/>
                                        </p:tgtEl>
                                        <p:attrNameLst>
                                          <p:attrName>style.visibility</p:attrName>
                                        </p:attrNameLst>
                                      </p:cBhvr>
                                      <p:to>
                                        <p:strVal val="visible"/>
                                      </p:to>
                                    </p:set>
                                    <p:animEffect transition="in" filter="dissolve">
                                      <p:cBhvr>
                                        <p:cTn id="42" dur="500"/>
                                        <p:tgtEl>
                                          <p:spTgt spid="176143"/>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613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nodeType="clickEffect">
                                  <p:stCondLst>
                                    <p:cond delay="0"/>
                                  </p:stCondLst>
                                  <p:childTnLst>
                                    <p:set>
                                      <p:cBhvr>
                                        <p:cTn id="50" dur="1" fill="hold">
                                          <p:stCondLst>
                                            <p:cond delay="0"/>
                                          </p:stCondLst>
                                        </p:cTn>
                                        <p:tgtEl>
                                          <p:spTgt spid="176144"/>
                                        </p:tgtEl>
                                        <p:attrNameLst>
                                          <p:attrName>style.visibility</p:attrName>
                                        </p:attrNameLst>
                                      </p:cBhvr>
                                      <p:to>
                                        <p:strVal val="visible"/>
                                      </p:to>
                                    </p:set>
                                    <p:animEffect transition="in" filter="dissolve">
                                      <p:cBhvr>
                                        <p:cTn id="51" dur="500"/>
                                        <p:tgtEl>
                                          <p:spTgt spid="176144"/>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76138"/>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nodeType="clickEffect">
                                  <p:stCondLst>
                                    <p:cond delay="0"/>
                                  </p:stCondLst>
                                  <p:childTnLst>
                                    <p:set>
                                      <p:cBhvr>
                                        <p:cTn id="59" dur="1" fill="hold">
                                          <p:stCondLst>
                                            <p:cond delay="0"/>
                                          </p:stCondLst>
                                        </p:cTn>
                                        <p:tgtEl>
                                          <p:spTgt spid="176150"/>
                                        </p:tgtEl>
                                        <p:attrNameLst>
                                          <p:attrName>style.visibility</p:attrName>
                                        </p:attrNameLst>
                                      </p:cBhvr>
                                      <p:to>
                                        <p:strVal val="visible"/>
                                      </p:to>
                                    </p:set>
                                    <p:animEffect transition="in" filter="dissolve">
                                      <p:cBhvr>
                                        <p:cTn id="60" dur="500"/>
                                        <p:tgtEl>
                                          <p:spTgt spid="176150"/>
                                        </p:tgtEl>
                                      </p:cBhvr>
                                    </p:animEffect>
                                  </p:childTnLst>
                                </p:cTn>
                              </p:par>
                            </p:childTnLst>
                          </p:cTn>
                        </p:par>
                      </p:childTnLst>
                    </p:cTn>
                  </p:par>
                  <p:par>
                    <p:cTn id="61" fill="hold">
                      <p:stCondLst>
                        <p:cond delay="indefinite"/>
                      </p:stCondLst>
                      <p:childTnLst>
                        <p:par>
                          <p:cTn id="62" fill="hold">
                            <p:stCondLst>
                              <p:cond delay="0"/>
                            </p:stCondLst>
                            <p:childTnLst>
                              <p:par>
                                <p:cTn id="63" presetID="9" presetClass="entr" presetSubtype="0" fill="hold" grpId="0" nodeType="clickEffect">
                                  <p:stCondLst>
                                    <p:cond delay="0"/>
                                  </p:stCondLst>
                                  <p:childTnLst>
                                    <p:set>
                                      <p:cBhvr>
                                        <p:cTn id="64" dur="1" fill="hold">
                                          <p:stCondLst>
                                            <p:cond delay="0"/>
                                          </p:stCondLst>
                                        </p:cTn>
                                        <p:tgtEl>
                                          <p:spTgt spid="176139"/>
                                        </p:tgtEl>
                                        <p:attrNameLst>
                                          <p:attrName>style.visibility</p:attrName>
                                        </p:attrNameLst>
                                      </p:cBhvr>
                                      <p:to>
                                        <p:strVal val="visible"/>
                                      </p:to>
                                    </p:set>
                                    <p:animEffect transition="in" filter="dissolve">
                                      <p:cBhvr>
                                        <p:cTn id="65" dur="500"/>
                                        <p:tgtEl>
                                          <p:spTgt spid="1761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1" grpId="0" build="p"/>
      <p:bldP spid="176133" grpId="0"/>
      <p:bldP spid="176134" grpId="0"/>
      <p:bldP spid="176135" grpId="0"/>
      <p:bldP spid="176136" grpId="0"/>
      <p:bldP spid="176137" grpId="0"/>
      <p:bldP spid="176138" grpId="0"/>
      <p:bldP spid="17613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8178" name="标题 178177"/>
          <p:cNvSpPr>
            <a:spLocks noGrp="1"/>
          </p:cNvSpPr>
          <p:nvPr>
            <p:ph type="title"/>
          </p:nvPr>
        </p:nvSpPr>
        <p:spPr>
          <a:xfrm>
            <a:off x="1603375" y="214313"/>
            <a:ext cx="5200650" cy="1462087"/>
          </a:xfrm>
        </p:spPr>
        <p:txBody>
          <a:bodyPr vert="horz" wrap="square" lIns="91440" tIns="45720" rIns="91440" bIns="45720" anchor="b" anchorCtr="0"/>
          <a:p>
            <a:r>
              <a:rPr lang="zh-CN" altLang="en-US" sz="3200" dirty="0"/>
              <a:t>原因分析</a:t>
            </a:r>
            <a:endParaRPr lang="zh-CN" altLang="en-US" sz="3200" b="1" dirty="0"/>
          </a:p>
        </p:txBody>
      </p:sp>
      <p:sp>
        <p:nvSpPr>
          <p:cNvPr id="178179" name="文本占位符 178178"/>
          <p:cNvSpPr>
            <a:spLocks noGrp="1"/>
          </p:cNvSpPr>
          <p:nvPr>
            <p:ph type="body" idx="1"/>
          </p:nvPr>
        </p:nvSpPr>
        <p:spPr>
          <a:xfrm>
            <a:off x="1182688" y="2017713"/>
            <a:ext cx="6702425" cy="4435475"/>
          </a:xfrm>
        </p:spPr>
        <p:txBody>
          <a:bodyPr vert="horz" wrap="square" lIns="91440" tIns="45720" rIns="91440" bIns="45720" anchor="t" anchorCtr="0"/>
          <a:p>
            <a:pPr>
              <a:lnSpc>
                <a:spcPct val="110000"/>
              </a:lnSpc>
              <a:buNone/>
            </a:pPr>
            <a:r>
              <a:rPr lang="en-US" altLang="zh-CN" sz="2800"/>
              <a:t>1.</a:t>
            </a:r>
            <a:r>
              <a:rPr lang="zh-CN" altLang="en-US" sz="2800" dirty="0"/>
              <a:t>当事人有很强的自尊心，一心想获得好成绩。</a:t>
            </a:r>
            <a:endParaRPr lang="zh-CN" altLang="en-US" sz="2800" dirty="0"/>
          </a:p>
          <a:p>
            <a:pPr>
              <a:lnSpc>
                <a:spcPct val="110000"/>
              </a:lnSpc>
              <a:buNone/>
            </a:pPr>
            <a:r>
              <a:rPr lang="en-US" altLang="zh-CN" sz="2800"/>
              <a:t>2.</a:t>
            </a:r>
            <a:r>
              <a:rPr lang="zh-CN" altLang="en-US" sz="2800" dirty="0"/>
              <a:t>期望高，心理压力大 </a:t>
            </a:r>
            <a:endParaRPr lang="zh-CN" altLang="en-US" sz="2800" dirty="0"/>
          </a:p>
          <a:p>
            <a:pPr>
              <a:lnSpc>
                <a:spcPct val="110000"/>
              </a:lnSpc>
              <a:buNone/>
            </a:pPr>
            <a:r>
              <a:rPr lang="zh-CN" altLang="en-US" sz="2800" dirty="0"/>
              <a:t>    两个落差：</a:t>
            </a:r>
            <a:r>
              <a:rPr lang="zh-CN" altLang="en-US" sz="2800" b="1" dirty="0">
                <a:solidFill>
                  <a:schemeClr val="folHlink"/>
                </a:solidFill>
                <a:ea typeface="楷体_GB2312" pitchFamily="49" charset="-122"/>
              </a:rPr>
              <a:t>初中与高中、理想与现实</a:t>
            </a:r>
            <a:endParaRPr lang="zh-CN" altLang="en-US" sz="2800" b="1" dirty="0">
              <a:solidFill>
                <a:schemeClr val="folHlink"/>
              </a:solidFill>
              <a:ea typeface="楷体_GB2312" pitchFamily="49" charset="-122"/>
            </a:endParaRPr>
          </a:p>
          <a:p>
            <a:pPr>
              <a:lnSpc>
                <a:spcPct val="110000"/>
              </a:lnSpc>
              <a:buNone/>
            </a:pPr>
            <a:r>
              <a:rPr lang="en-US" altLang="zh-CN" sz="2800"/>
              <a:t>3.</a:t>
            </a:r>
            <a:r>
              <a:rPr lang="zh-CN" altLang="en-US" sz="2800" dirty="0"/>
              <a:t>严重的家庭问题   </a:t>
            </a:r>
            <a:endParaRPr lang="zh-CN" altLang="en-US" sz="2800" dirty="0"/>
          </a:p>
          <a:p>
            <a:pPr>
              <a:lnSpc>
                <a:spcPct val="110000"/>
              </a:lnSpc>
              <a:buNone/>
            </a:pPr>
            <a:r>
              <a:rPr lang="en-US" altLang="zh-CN" sz="2800"/>
              <a:t>4.</a:t>
            </a:r>
            <a:r>
              <a:rPr lang="zh-CN" altLang="en-US" sz="2800" dirty="0"/>
              <a:t>人格发展不完善是厌学诱因 </a:t>
            </a:r>
            <a:br>
              <a:rPr lang="zh-CN" altLang="en-US" sz="2800" dirty="0"/>
            </a:br>
            <a:r>
              <a:rPr lang="zh-CN" altLang="en-US" sz="2800" dirty="0"/>
              <a:t>自暴自弃、易走极端、常推卸责任</a:t>
            </a:r>
            <a:endParaRPr lang="zh-CN" altLang="en-US" sz="2800" dirty="0"/>
          </a:p>
          <a:p>
            <a:pPr>
              <a:lnSpc>
                <a:spcPct val="110000"/>
              </a:lnSpc>
            </a:pPr>
            <a:endParaRPr lang="zh-CN" altLang="en-US" sz="28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6178" name="标题 306177"/>
          <p:cNvSpPr>
            <a:spLocks noGrp="1"/>
          </p:cNvSpPr>
          <p:nvPr>
            <p:ph type="title"/>
          </p:nvPr>
        </p:nvSpPr>
        <p:spPr>
          <a:xfrm>
            <a:off x="1531938" y="214313"/>
            <a:ext cx="4552950" cy="1462087"/>
          </a:xfrm>
        </p:spPr>
        <p:txBody>
          <a:bodyPr anchor="b" anchorCtr="0"/>
          <a:p>
            <a:r>
              <a:rPr lang="zh-CN" altLang="en-US" sz="3200" dirty="0"/>
              <a:t>咨询措施</a:t>
            </a:r>
            <a:endParaRPr lang="zh-CN" altLang="en-US" sz="3200" dirty="0"/>
          </a:p>
        </p:txBody>
      </p:sp>
      <p:sp>
        <p:nvSpPr>
          <p:cNvPr id="306179" name="文本占位符 306178"/>
          <p:cNvSpPr>
            <a:spLocks noGrp="1"/>
          </p:cNvSpPr>
          <p:nvPr>
            <p:ph type="body" idx="1"/>
          </p:nvPr>
        </p:nvSpPr>
        <p:spPr>
          <a:xfrm>
            <a:off x="1327150" y="1773238"/>
            <a:ext cx="6629400" cy="4114800"/>
          </a:xfrm>
        </p:spPr>
        <p:txBody>
          <a:bodyPr/>
          <a:p>
            <a:pPr>
              <a:lnSpc>
                <a:spcPct val="110000"/>
              </a:lnSpc>
              <a:buNone/>
            </a:pPr>
            <a:endParaRPr lang="en-US" altLang="zh-CN" sz="2800" dirty="0"/>
          </a:p>
          <a:p>
            <a:pPr>
              <a:lnSpc>
                <a:spcPct val="110000"/>
              </a:lnSpc>
            </a:pPr>
            <a:r>
              <a:rPr lang="zh-CN" altLang="en-US" sz="2800" dirty="0"/>
              <a:t>正确对待自己的成绩和名次，找准位置</a:t>
            </a:r>
            <a:endParaRPr lang="zh-CN" altLang="en-US" sz="2800" dirty="0"/>
          </a:p>
          <a:p>
            <a:pPr>
              <a:lnSpc>
                <a:spcPct val="110000"/>
              </a:lnSpc>
            </a:pPr>
            <a:r>
              <a:rPr lang="zh-CN" altLang="en-US" sz="2800" dirty="0"/>
              <a:t>调整心态、适当降低目标</a:t>
            </a:r>
            <a:endParaRPr lang="zh-CN" altLang="en-US" sz="2800" dirty="0"/>
          </a:p>
          <a:p>
            <a:pPr>
              <a:lnSpc>
                <a:spcPct val="110000"/>
              </a:lnSpc>
            </a:pPr>
            <a:r>
              <a:rPr lang="zh-CN" altLang="en-US" sz="2800" dirty="0"/>
              <a:t>为快乐而学习</a:t>
            </a:r>
            <a:endParaRPr lang="zh-CN" altLang="en-US" sz="2800" dirty="0"/>
          </a:p>
          <a:p>
            <a:pPr>
              <a:lnSpc>
                <a:spcPct val="110000"/>
              </a:lnSpc>
            </a:pPr>
            <a:r>
              <a:rPr lang="zh-CN" altLang="en-US" sz="2800" dirty="0"/>
              <a:t>要为自己的将来负责</a:t>
            </a:r>
            <a:endParaRPr lang="zh-CN" altLang="en-US" sz="2800" dirty="0"/>
          </a:p>
          <a:p>
            <a:endParaRPr lang="zh-CN" altLang="en-US" sz="28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9202" name="标题 179201"/>
          <p:cNvSpPr>
            <a:spLocks noGrp="1"/>
          </p:cNvSpPr>
          <p:nvPr>
            <p:ph type="title"/>
          </p:nvPr>
        </p:nvSpPr>
        <p:spPr>
          <a:xfrm>
            <a:off x="1350963" y="188913"/>
            <a:ext cx="7793037" cy="1462087"/>
          </a:xfrm>
        </p:spPr>
        <p:txBody>
          <a:bodyPr vert="horz" wrap="square" lIns="91440" tIns="45720" rIns="91440" bIns="45720" anchor="b" anchorCtr="0"/>
          <a:p>
            <a:r>
              <a:rPr lang="en-US" altLang="zh-CN" sz="3200" b="1"/>
              <a:t>B</a:t>
            </a:r>
            <a:r>
              <a:rPr lang="zh-CN" altLang="en-US" sz="3200" b="1" dirty="0"/>
              <a:t>、学习焦虑</a:t>
            </a:r>
            <a:endParaRPr lang="zh-CN" altLang="en-US" sz="3200" b="1" dirty="0"/>
          </a:p>
        </p:txBody>
      </p:sp>
      <p:sp>
        <p:nvSpPr>
          <p:cNvPr id="179203" name="文本占位符 179202"/>
          <p:cNvSpPr>
            <a:spLocks noGrp="1"/>
          </p:cNvSpPr>
          <p:nvPr>
            <p:ph type="body" idx="1"/>
          </p:nvPr>
        </p:nvSpPr>
        <p:spPr>
          <a:xfrm>
            <a:off x="1182688" y="2133600"/>
            <a:ext cx="4757737" cy="4319588"/>
          </a:xfrm>
        </p:spPr>
        <p:txBody>
          <a:bodyPr/>
          <a:p>
            <a:pPr>
              <a:lnSpc>
                <a:spcPct val="125000"/>
              </a:lnSpc>
            </a:pPr>
            <a:r>
              <a:rPr lang="zh-CN" altLang="en-US" sz="2800" dirty="0"/>
              <a:t>学习焦虑是学生感到来自现实的或预想的学习情境对自己自尊心构成威胁而产生某种担忧的心理反应倾向。</a:t>
            </a:r>
            <a:endParaRPr lang="zh-CN" altLang="en-US" sz="2800" dirty="0"/>
          </a:p>
          <a:p>
            <a:pPr>
              <a:lnSpc>
                <a:spcPct val="125000"/>
              </a:lnSpc>
            </a:pPr>
            <a:endParaRPr lang="zh-CN" altLang="en-US" sz="2800" dirty="0"/>
          </a:p>
        </p:txBody>
      </p:sp>
      <p:pic>
        <p:nvPicPr>
          <p:cNvPr id="179205" name="图片 179204" descr="kaoshijiaolv2"/>
          <p:cNvPicPr>
            <a:picLocks noChangeAspect="1"/>
          </p:cNvPicPr>
          <p:nvPr/>
        </p:nvPicPr>
        <p:blipFill>
          <a:blip r:embed="rId1"/>
          <a:stretch>
            <a:fillRect/>
          </a:stretch>
        </p:blipFill>
        <p:spPr>
          <a:xfrm>
            <a:off x="6011863" y="2420938"/>
            <a:ext cx="2405062" cy="3124200"/>
          </a:xfrm>
          <a:prstGeom prst="rect">
            <a:avLst/>
          </a:prstGeom>
          <a:noFill/>
          <a:ln w="9525">
            <a:noFill/>
          </a:ln>
        </p:spPr>
      </p:pic>
      <p:pic>
        <p:nvPicPr>
          <p:cNvPr id="2" name="图片 1" descr="健促会会标"/>
          <p:cNvPicPr>
            <a:picLocks noChangeAspect="1"/>
          </p:cNvPicPr>
          <p:nvPr>
            <p:custDataLst>
              <p:tags r:id="rId2"/>
            </p:custDataLst>
          </p:nvPr>
        </p:nvPicPr>
        <p:blipFill>
          <a:blip r:embed="rId3"/>
          <a:stretch>
            <a:fillRect/>
          </a:stretch>
        </p:blipFill>
        <p:spPr>
          <a:xfrm>
            <a:off x="10795" y="34290"/>
            <a:ext cx="1061085" cy="920115"/>
          </a:xfrm>
          <a:prstGeom prst="rect">
            <a:avLst/>
          </a:prstGeom>
        </p:spPr>
      </p:pic>
      <p:sp>
        <p:nvSpPr>
          <p:cNvPr id="29" name="文本框 4"/>
          <p:cNvSpPr txBox="1">
            <a:spLocks noChangeArrowheads="1"/>
          </p:cNvSpPr>
          <p:nvPr>
            <p:custDataLst>
              <p:tags r:id="rId4"/>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5154" name="标题 305153"/>
          <p:cNvSpPr>
            <a:spLocks noGrp="1"/>
          </p:cNvSpPr>
          <p:nvPr>
            <p:ph type="title"/>
          </p:nvPr>
        </p:nvSpPr>
        <p:spPr>
          <a:xfrm>
            <a:off x="1619250" y="260350"/>
            <a:ext cx="7793038" cy="1462088"/>
          </a:xfrm>
        </p:spPr>
        <p:txBody>
          <a:bodyPr anchor="b" anchorCtr="0"/>
          <a:p>
            <a:r>
              <a:rPr lang="zh-CN" altLang="en-US" sz="3200" b="1" dirty="0"/>
              <a:t>考试焦虑</a:t>
            </a:r>
            <a:endParaRPr lang="zh-CN" altLang="en-US" sz="3200" b="1" dirty="0"/>
          </a:p>
        </p:txBody>
      </p:sp>
      <p:sp>
        <p:nvSpPr>
          <p:cNvPr id="305155" name="文本占位符 305154"/>
          <p:cNvSpPr>
            <a:spLocks noGrp="1"/>
          </p:cNvSpPr>
          <p:nvPr>
            <p:ph type="body" idx="1"/>
          </p:nvPr>
        </p:nvSpPr>
        <p:spPr>
          <a:xfrm>
            <a:off x="900113" y="2017713"/>
            <a:ext cx="7772400" cy="4114800"/>
          </a:xfrm>
        </p:spPr>
        <p:txBody>
          <a:bodyPr/>
          <a:p>
            <a:pPr>
              <a:lnSpc>
                <a:spcPct val="120000"/>
              </a:lnSpc>
            </a:pPr>
            <a:r>
              <a:rPr lang="zh-CN" altLang="en-US" sz="2800" dirty="0"/>
              <a:t>中学阶段你最烦恼的事情是什么 </a:t>
            </a:r>
            <a:endParaRPr lang="zh-CN" altLang="en-US" sz="2800" dirty="0"/>
          </a:p>
          <a:p>
            <a:pPr>
              <a:lnSpc>
                <a:spcPct val="120000"/>
              </a:lnSpc>
              <a:buNone/>
            </a:pPr>
            <a:r>
              <a:rPr lang="zh-CN" altLang="en-US" sz="2800"/>
              <a:t>                                    </a:t>
            </a:r>
            <a:r>
              <a:rPr lang="en-US" altLang="zh-CN" sz="2800">
                <a:latin typeface="Arial" panose="020B0604020202020204" pitchFamily="34" charset="0"/>
              </a:rPr>
              <a:t>——</a:t>
            </a:r>
            <a:r>
              <a:rPr lang="en-US" altLang="zh-CN" sz="2800"/>
              <a:t>78</a:t>
            </a:r>
            <a:r>
              <a:rPr lang="zh-CN" altLang="en-US" sz="2800" dirty="0"/>
              <a:t>％ “害怕考试”</a:t>
            </a:r>
            <a:endParaRPr lang="zh-CN" altLang="en-US" sz="2800" dirty="0"/>
          </a:p>
          <a:p>
            <a:pPr>
              <a:lnSpc>
                <a:spcPct val="120000"/>
              </a:lnSpc>
            </a:pPr>
            <a:endParaRPr lang="zh-CN" altLang="en-US" sz="2800" dirty="0"/>
          </a:p>
          <a:p>
            <a:pPr>
              <a:lnSpc>
                <a:spcPct val="120000"/>
              </a:lnSpc>
            </a:pPr>
            <a:r>
              <a:rPr lang="zh-CN" altLang="en-US" sz="2800" dirty="0"/>
              <a:t>症状：考试前后或考试中，经常出现情绪高度紧张、全身恐慌、胸闷、头昏，无法抑制自己焦虑的情绪，记忆困难，思想难以集中，原来复习过的知识考试时回忆不起来，生病。  </a:t>
            </a:r>
            <a:endParaRPr lang="zh-CN" altLang="en-US" sz="2800" dirty="0"/>
          </a:p>
          <a:p>
            <a:pPr>
              <a:lnSpc>
                <a:spcPct val="120000"/>
              </a:lnSpc>
            </a:pPr>
            <a:endParaRPr lang="zh-CN" altLang="en-US" sz="28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0226" name="标题 180225"/>
          <p:cNvSpPr>
            <a:spLocks noGrp="1"/>
          </p:cNvSpPr>
          <p:nvPr>
            <p:ph type="title"/>
          </p:nvPr>
        </p:nvSpPr>
        <p:spPr>
          <a:xfrm>
            <a:off x="1531938" y="260350"/>
            <a:ext cx="7793037" cy="1462088"/>
          </a:xfrm>
        </p:spPr>
        <p:txBody>
          <a:bodyPr vert="horz" wrap="square" lIns="91440" tIns="45720" rIns="91440" bIns="45720" anchor="b" anchorCtr="0"/>
          <a:p>
            <a:r>
              <a:rPr lang="zh-CN" altLang="en-US" sz="3200" b="1" dirty="0"/>
              <a:t>如何调节和控制学习焦虑</a:t>
            </a:r>
            <a:endParaRPr lang="zh-CN" altLang="en-US" sz="3200" b="1" dirty="0"/>
          </a:p>
        </p:txBody>
      </p:sp>
      <p:sp>
        <p:nvSpPr>
          <p:cNvPr id="180227" name="文本占位符 180226"/>
          <p:cNvSpPr>
            <a:spLocks noGrp="1"/>
          </p:cNvSpPr>
          <p:nvPr>
            <p:ph type="body" idx="1"/>
          </p:nvPr>
        </p:nvSpPr>
        <p:spPr>
          <a:xfrm>
            <a:off x="831850" y="1989138"/>
            <a:ext cx="7772400" cy="4114800"/>
          </a:xfrm>
        </p:spPr>
        <p:txBody>
          <a:bodyPr/>
          <a:p>
            <a:r>
              <a:rPr lang="zh-CN" altLang="en-US" sz="2800" dirty="0"/>
              <a:t>耶克斯</a:t>
            </a:r>
            <a:r>
              <a:rPr lang="en-US" altLang="zh-CN" sz="2800">
                <a:latin typeface="Arial" panose="020B0604020202020204" pitchFamily="34" charset="0"/>
              </a:rPr>
              <a:t>—</a:t>
            </a:r>
            <a:r>
              <a:rPr lang="zh-CN" altLang="en-US" sz="2800" dirty="0"/>
              <a:t>多德森定律（倒</a:t>
            </a:r>
            <a:r>
              <a:rPr lang="en-US" altLang="zh-CN" sz="2800"/>
              <a:t>U</a:t>
            </a:r>
            <a:r>
              <a:rPr lang="zh-CN" altLang="en-US" sz="2800" dirty="0"/>
              <a:t>型曲线）</a:t>
            </a:r>
            <a:endParaRPr lang="zh-CN" altLang="en-US" sz="2800" dirty="0"/>
          </a:p>
          <a:p>
            <a:r>
              <a:rPr lang="zh-CN" altLang="en-US" sz="2800" dirty="0"/>
              <a:t>保持适度的学习焦虑，必须学会建立适当的抱负水平。 </a:t>
            </a:r>
            <a:endParaRPr lang="zh-CN" altLang="en-US" sz="2800" dirty="0"/>
          </a:p>
          <a:p>
            <a:r>
              <a:rPr lang="zh-CN" altLang="en-US" sz="2800" dirty="0"/>
              <a:t>不要对自己要求过高；</a:t>
            </a:r>
            <a:endParaRPr lang="zh-CN" altLang="en-US" sz="2800" dirty="0"/>
          </a:p>
          <a:p>
            <a:r>
              <a:rPr lang="zh-CN" altLang="en-US" sz="2800" dirty="0"/>
              <a:t>不要把失败看得太重；</a:t>
            </a:r>
            <a:endParaRPr lang="zh-CN" altLang="en-US" sz="2800" dirty="0"/>
          </a:p>
          <a:p>
            <a:r>
              <a:rPr lang="zh-CN" altLang="en-US" sz="2800" dirty="0"/>
              <a:t>不要瞧不起自己；</a:t>
            </a:r>
            <a:endParaRPr lang="zh-CN" altLang="en-US" sz="2800" dirty="0"/>
          </a:p>
          <a:p>
            <a:r>
              <a:rPr lang="zh-CN" altLang="en-US" sz="2800" dirty="0"/>
              <a:t>不要疏远他人，苛求他人；</a:t>
            </a:r>
            <a:endParaRPr lang="zh-CN" altLang="en-US" sz="2800" dirty="0"/>
          </a:p>
          <a:p>
            <a:r>
              <a:rPr lang="zh-CN" altLang="en-US" sz="2800" dirty="0"/>
              <a:t>不要过度疲劳。 </a:t>
            </a:r>
            <a:endParaRPr lang="zh-CN" altLang="en-US" sz="2800" dirty="0"/>
          </a:p>
          <a:p>
            <a:endParaRPr lang="zh-CN" altLang="en-US" sz="2800" dirty="0"/>
          </a:p>
        </p:txBody>
      </p:sp>
      <p:pic>
        <p:nvPicPr>
          <p:cNvPr id="180228" name="图片 180227" descr="耶克斯定律"/>
          <p:cNvPicPr>
            <a:picLocks noChangeAspect="1"/>
          </p:cNvPicPr>
          <p:nvPr/>
        </p:nvPicPr>
        <p:blipFill>
          <a:blip r:embed="rId1"/>
          <a:stretch>
            <a:fillRect/>
          </a:stretch>
        </p:blipFill>
        <p:spPr>
          <a:xfrm>
            <a:off x="5256213" y="3284538"/>
            <a:ext cx="3887787" cy="2916237"/>
          </a:xfrm>
          <a:prstGeom prst="rect">
            <a:avLst/>
          </a:prstGeom>
          <a:noFill/>
          <a:ln w="9525">
            <a:noFill/>
          </a:ln>
        </p:spPr>
      </p:pic>
      <p:pic>
        <p:nvPicPr>
          <p:cNvPr id="2" name="图片 1" descr="健促会会标"/>
          <p:cNvPicPr>
            <a:picLocks noChangeAspect="1"/>
          </p:cNvPicPr>
          <p:nvPr>
            <p:custDataLst>
              <p:tags r:id="rId2"/>
            </p:custDataLst>
          </p:nvPr>
        </p:nvPicPr>
        <p:blipFill>
          <a:blip r:embed="rId3"/>
          <a:stretch>
            <a:fillRect/>
          </a:stretch>
        </p:blipFill>
        <p:spPr>
          <a:xfrm>
            <a:off x="10795" y="34290"/>
            <a:ext cx="1061085" cy="920115"/>
          </a:xfrm>
          <a:prstGeom prst="rect">
            <a:avLst/>
          </a:prstGeom>
        </p:spPr>
      </p:pic>
      <p:sp>
        <p:nvSpPr>
          <p:cNvPr id="29" name="文本框 4"/>
          <p:cNvSpPr txBox="1">
            <a:spLocks noChangeArrowheads="1"/>
          </p:cNvSpPr>
          <p:nvPr>
            <p:custDataLst>
              <p:tags r:id="rId4"/>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r>
              <a:rPr lang="zh-CN" altLang="en-US">
                <a:sym typeface="+mn-ea"/>
              </a:rPr>
              <a:t>对于正处于成长期的中学生来说，</a:t>
            </a:r>
            <a:r>
              <a:rPr lang="zh-CN" altLang="en-US">
                <a:sym typeface="+mn-ea"/>
              </a:rPr>
              <a:t>容易遭遇的心理问题确实较多，下面列举的是最常见的18种心理问题，我们今天选择其中具有代表性的问题跟大家一起探讨。</a:t>
            </a:r>
            <a:endParaRPr lang="zh-CN" altLang="en-US"/>
          </a:p>
          <a:p>
            <a:pPr marL="0" indent="0">
              <a:buNone/>
            </a:pPr>
            <a:endParaRPr lang="zh-CN" altLang="en-US"/>
          </a:p>
        </p:txBody>
      </p:sp>
      <p:pic>
        <p:nvPicPr>
          <p:cNvPr id="4" name="图片 3"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标题 5121"/>
          <p:cNvSpPr>
            <a:spLocks noGrp="1"/>
          </p:cNvSpPr>
          <p:nvPr>
            <p:ph type="title"/>
          </p:nvPr>
        </p:nvSpPr>
        <p:spPr>
          <a:xfrm>
            <a:off x="1747838" y="214313"/>
            <a:ext cx="7793037" cy="1462087"/>
          </a:xfrm>
        </p:spPr>
        <p:txBody>
          <a:bodyPr vert="horz" wrap="square" lIns="91440" tIns="45720" rIns="91440" bIns="45720" anchor="b" anchorCtr="0"/>
          <a:p>
            <a:r>
              <a:rPr lang="zh-CN" altLang="en-US" sz="3200" b="1" dirty="0"/>
              <a:t>放松方法：</a:t>
            </a:r>
            <a:endParaRPr lang="zh-CN" altLang="en-US" sz="3200" b="1" dirty="0"/>
          </a:p>
        </p:txBody>
      </p:sp>
      <p:sp>
        <p:nvSpPr>
          <p:cNvPr id="5123" name="文本占位符 5122"/>
          <p:cNvSpPr>
            <a:spLocks noGrp="1"/>
          </p:cNvSpPr>
          <p:nvPr>
            <p:ph type="body" idx="1"/>
          </p:nvPr>
        </p:nvSpPr>
        <p:spPr>
          <a:xfrm>
            <a:off x="900113" y="1773238"/>
            <a:ext cx="7704137" cy="4824412"/>
          </a:xfrm>
        </p:spPr>
        <p:txBody>
          <a:bodyPr/>
          <a:p>
            <a:pPr>
              <a:lnSpc>
                <a:spcPct val="120000"/>
              </a:lnSpc>
            </a:pPr>
            <a:r>
              <a:rPr lang="zh-CN" altLang="en-US" sz="2400" dirty="0"/>
              <a:t>播放旋律舒缓、轻松的音乐，做动作： </a:t>
            </a:r>
            <a:br>
              <a:rPr lang="zh-CN" altLang="en-US" sz="2400" dirty="0"/>
            </a:br>
            <a:r>
              <a:rPr lang="zh-CN" altLang="en-US" sz="2400" dirty="0"/>
              <a:t>　　</a:t>
            </a:r>
            <a:r>
              <a:rPr lang="en-US" altLang="zh-CN" sz="2400"/>
              <a:t>1.</a:t>
            </a:r>
            <a:r>
              <a:rPr lang="zh-CN" altLang="en-US" sz="2400" dirty="0"/>
              <a:t>身体直立，双腿分开，双手下垂，均匀深呼吸。 </a:t>
            </a:r>
            <a:br>
              <a:rPr lang="zh-CN" altLang="en-US" sz="2400" dirty="0"/>
            </a:br>
            <a:r>
              <a:rPr lang="zh-CN" altLang="en-US" sz="2400" dirty="0"/>
              <a:t>　　</a:t>
            </a:r>
            <a:r>
              <a:rPr lang="en-US" altLang="zh-CN" sz="2400"/>
              <a:t>2.</a:t>
            </a:r>
            <a:r>
              <a:rPr lang="zh-CN" altLang="en-US" sz="2400" dirty="0"/>
              <a:t>双膝微屈，上身自然有弯曲，身体下直至双手触地。深呼吸，从想象中努力将烦躁情绪排出体外。 </a:t>
            </a:r>
            <a:br>
              <a:rPr lang="zh-CN" altLang="en-US" sz="2400" dirty="0"/>
            </a:br>
            <a:r>
              <a:rPr lang="zh-CN" altLang="en-US" sz="2400" dirty="0"/>
              <a:t>　　</a:t>
            </a:r>
            <a:r>
              <a:rPr lang="en-US" altLang="zh-CN" sz="2400"/>
              <a:t>3.</a:t>
            </a:r>
            <a:r>
              <a:rPr lang="zh-CN" altLang="en-US" sz="2400" dirty="0"/>
              <a:t>身体自然下垂，并左右摇动，尽量放松情绪。 </a:t>
            </a:r>
            <a:br>
              <a:rPr lang="zh-CN" altLang="en-US" sz="2400" dirty="0"/>
            </a:br>
            <a:r>
              <a:rPr lang="zh-CN" altLang="en-US" sz="2400" dirty="0"/>
              <a:t>　　</a:t>
            </a:r>
            <a:r>
              <a:rPr lang="en-US" altLang="zh-CN" sz="2400"/>
              <a:t>4.</a:t>
            </a:r>
            <a:r>
              <a:rPr lang="zh-CN" altLang="en-US" sz="2400" dirty="0"/>
              <a:t>上身缓慢抬起，同时默数</a:t>
            </a:r>
            <a:r>
              <a:rPr lang="en-US" altLang="zh-CN" sz="2400"/>
              <a:t>1-10</a:t>
            </a:r>
            <a:r>
              <a:rPr lang="zh-CN" altLang="en-US" sz="2400" dirty="0"/>
              <a:t>，使身体恢复直立。想象中从脊柱的底部开始，每次活动一个脊柱，同时吸一口气，力图使体内充满新鲜空气，以增进活动，消除紧张和疲劳。 </a:t>
            </a:r>
            <a:endParaRPr lang="zh-CN" altLang="en-US" sz="24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22" name="标题 184321"/>
          <p:cNvSpPr>
            <a:spLocks noGrp="1"/>
          </p:cNvSpPr>
          <p:nvPr>
            <p:ph type="title"/>
          </p:nvPr>
        </p:nvSpPr>
        <p:spPr>
          <a:xfrm>
            <a:off x="1316038" y="214313"/>
            <a:ext cx="7793037" cy="1462087"/>
          </a:xfrm>
        </p:spPr>
        <p:txBody>
          <a:bodyPr vert="horz" wrap="square" lIns="91440" tIns="45720" rIns="91440" bIns="45720" anchor="b" anchorCtr="0"/>
          <a:p>
            <a:r>
              <a:rPr lang="zh-CN" altLang="en-US" sz="3200" b="1" dirty="0"/>
              <a:t>案例</a:t>
            </a:r>
            <a:r>
              <a:rPr lang="en-US" altLang="zh-CN" sz="3200" b="1"/>
              <a:t>2</a:t>
            </a:r>
            <a:r>
              <a:rPr lang="zh-CN" altLang="en-US" sz="3200" b="1" dirty="0"/>
              <a:t>：难以释怀的北大情结</a:t>
            </a:r>
            <a:endParaRPr lang="zh-CN" altLang="en-US" sz="3200" b="1" dirty="0"/>
          </a:p>
        </p:txBody>
      </p:sp>
      <p:sp>
        <p:nvSpPr>
          <p:cNvPr id="184323" name="文本占位符 184322"/>
          <p:cNvSpPr>
            <a:spLocks noGrp="1"/>
          </p:cNvSpPr>
          <p:nvPr>
            <p:ph type="body" idx="1"/>
          </p:nvPr>
        </p:nvSpPr>
        <p:spPr>
          <a:xfrm>
            <a:off x="1182688" y="2017713"/>
            <a:ext cx="6773862" cy="4114800"/>
          </a:xfrm>
        </p:spPr>
        <p:txBody>
          <a:bodyPr/>
          <a:p>
            <a:pPr>
              <a:lnSpc>
                <a:spcPct val="120000"/>
              </a:lnSpc>
            </a:pPr>
            <a:r>
              <a:rPr lang="zh-CN" altLang="en-US" sz="2800" dirty="0"/>
              <a:t>唐</a:t>
            </a:r>
            <a:r>
              <a:rPr lang="en-US" altLang="zh-CN" sz="2800"/>
              <a:t>X</a:t>
            </a:r>
            <a:r>
              <a:rPr lang="zh-CN" altLang="en-US" sz="2800" dirty="0"/>
              <a:t>，女，初三学生。偏科，数学成绩直线下降，压力大，压抑和不服气交织</a:t>
            </a:r>
            <a:endParaRPr lang="zh-CN" altLang="en-US" sz="2800" dirty="0"/>
          </a:p>
          <a:p>
            <a:pPr>
              <a:lnSpc>
                <a:spcPct val="120000"/>
              </a:lnSpc>
            </a:pPr>
            <a:r>
              <a:rPr lang="zh-CN" altLang="en-US" sz="2800" dirty="0"/>
              <a:t>作业：先平静下来，再仔细思考成绩下降的原因</a:t>
            </a:r>
            <a:endParaRPr lang="zh-CN" altLang="en-US" sz="2800" dirty="0"/>
          </a:p>
          <a:p>
            <a:pPr>
              <a:lnSpc>
                <a:spcPct val="120000"/>
              </a:lnSpc>
            </a:pPr>
            <a:r>
              <a:rPr lang="zh-CN" altLang="en-US" sz="2800" dirty="0"/>
              <a:t>智力不低、遗传基因好、学习努力</a:t>
            </a:r>
            <a:endParaRPr lang="zh-CN" altLang="en-US" sz="2800" dirty="0"/>
          </a:p>
          <a:p>
            <a:pPr>
              <a:lnSpc>
                <a:spcPct val="120000"/>
              </a:lnSpc>
            </a:pPr>
            <a:r>
              <a:rPr lang="zh-CN" altLang="en-US" sz="2800" dirty="0"/>
              <a:t>诊断：学习时间和策略需改进</a:t>
            </a:r>
            <a:endParaRPr lang="zh-CN" altLang="en-US" sz="2800" dirty="0"/>
          </a:p>
          <a:p>
            <a:pPr>
              <a:lnSpc>
                <a:spcPct val="120000"/>
              </a:lnSpc>
            </a:pPr>
            <a:r>
              <a:rPr lang="zh-CN" altLang="en-US" sz="2800" dirty="0"/>
              <a:t>成绩有提高，但不稳定</a:t>
            </a:r>
            <a:endParaRPr lang="zh-CN" altLang="en-US" sz="28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5346" name="标题 185345"/>
          <p:cNvSpPr>
            <a:spLocks noGrp="1"/>
          </p:cNvSpPr>
          <p:nvPr>
            <p:ph type="title"/>
          </p:nvPr>
        </p:nvSpPr>
        <p:spPr>
          <a:xfrm>
            <a:off x="1603375" y="214313"/>
            <a:ext cx="7793038" cy="1462087"/>
          </a:xfrm>
        </p:spPr>
        <p:txBody>
          <a:bodyPr vert="horz" wrap="square" lIns="91440" tIns="45720" rIns="91440" bIns="45720" anchor="b" anchorCtr="0"/>
          <a:p>
            <a:r>
              <a:rPr lang="zh-CN" altLang="en-US" sz="3200" b="1" dirty="0"/>
              <a:t>非理性思维</a:t>
            </a:r>
            <a:endParaRPr lang="zh-CN" altLang="en-US" sz="3200" b="1" dirty="0"/>
          </a:p>
        </p:txBody>
      </p:sp>
      <p:sp>
        <p:nvSpPr>
          <p:cNvPr id="185347" name="文本占位符 185346"/>
          <p:cNvSpPr>
            <a:spLocks noGrp="1"/>
          </p:cNvSpPr>
          <p:nvPr>
            <p:ph type="body" idx="1"/>
          </p:nvPr>
        </p:nvSpPr>
        <p:spPr>
          <a:xfrm>
            <a:off x="1182688" y="2017713"/>
            <a:ext cx="6845300" cy="4114800"/>
          </a:xfrm>
        </p:spPr>
        <p:txBody>
          <a:bodyPr/>
          <a:p>
            <a:pPr>
              <a:lnSpc>
                <a:spcPct val="120000"/>
              </a:lnSpc>
            </a:pPr>
            <a:r>
              <a:rPr lang="zh-CN" altLang="en-US" sz="2400" dirty="0"/>
              <a:t>我的理想不是考北大，而是一点要上北大</a:t>
            </a:r>
            <a:r>
              <a:rPr lang="en-US" altLang="zh-CN" sz="2400">
                <a:latin typeface="Arial" panose="020B0604020202020204" pitchFamily="34" charset="0"/>
              </a:rPr>
              <a:t>——</a:t>
            </a:r>
            <a:r>
              <a:rPr lang="zh-CN" altLang="en-US" sz="2400" dirty="0"/>
              <a:t>绝对化要求</a:t>
            </a:r>
            <a:endParaRPr lang="zh-CN" altLang="en-US" sz="2400" dirty="0"/>
          </a:p>
          <a:p>
            <a:pPr>
              <a:lnSpc>
                <a:spcPct val="120000"/>
              </a:lnSpc>
            </a:pPr>
            <a:r>
              <a:rPr lang="zh-CN" altLang="en-US" sz="2400" dirty="0"/>
              <a:t>每次考试功课至少都要考到</a:t>
            </a:r>
            <a:r>
              <a:rPr lang="en-US" altLang="zh-CN" sz="2400"/>
              <a:t>90</a:t>
            </a:r>
            <a:r>
              <a:rPr lang="zh-CN" altLang="en-US" sz="2400" dirty="0"/>
              <a:t>分以上，总成绩必须名列全班前三名</a:t>
            </a:r>
            <a:r>
              <a:rPr lang="en-US" altLang="zh-CN" sz="2400">
                <a:latin typeface="Arial" panose="020B0604020202020204" pitchFamily="34" charset="0"/>
              </a:rPr>
              <a:t>——</a:t>
            </a:r>
            <a:r>
              <a:rPr lang="zh-CN" altLang="en-US" sz="2400" dirty="0"/>
              <a:t>绝对化要求</a:t>
            </a:r>
            <a:endParaRPr lang="zh-CN" altLang="en-US" sz="2400" dirty="0"/>
          </a:p>
          <a:p>
            <a:pPr>
              <a:lnSpc>
                <a:spcPct val="120000"/>
              </a:lnSpc>
            </a:pPr>
            <a:endParaRPr lang="zh-CN" altLang="en-US" sz="2400" dirty="0"/>
          </a:p>
          <a:p>
            <a:pPr>
              <a:lnSpc>
                <a:spcPct val="120000"/>
              </a:lnSpc>
            </a:pPr>
            <a:r>
              <a:rPr lang="zh-CN" altLang="en-US" sz="2400" dirty="0"/>
              <a:t>我真是一个没用的人，连数学都学不好，还谈将来上什么北大呀？恐怕这辈子都没什么希望了</a:t>
            </a:r>
            <a:r>
              <a:rPr lang="en-US" altLang="zh-CN" sz="2400">
                <a:latin typeface="Arial" panose="020B0604020202020204" pitchFamily="34" charset="0"/>
              </a:rPr>
              <a:t>——</a:t>
            </a:r>
            <a:r>
              <a:rPr lang="zh-CN" altLang="en-US" sz="2400" dirty="0"/>
              <a:t>过分概括化、糟糕至极的自我认识</a:t>
            </a:r>
            <a:endParaRPr lang="zh-CN" altLang="en-US" sz="24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6370" name="标题 186369"/>
          <p:cNvSpPr>
            <a:spLocks noGrp="1"/>
          </p:cNvSpPr>
          <p:nvPr>
            <p:ph type="title"/>
          </p:nvPr>
        </p:nvSpPr>
        <p:spPr/>
        <p:txBody>
          <a:bodyPr vert="horz" wrap="square" lIns="91440" tIns="45720" rIns="91440" bIns="45720" anchor="b" anchorCtr="0"/>
          <a:p>
            <a:r>
              <a:rPr lang="zh-CN" altLang="en-US" sz="3200" b="1" dirty="0"/>
              <a:t>合理情绪疗法（</a:t>
            </a:r>
            <a:r>
              <a:rPr lang="en-US" altLang="zh-CN" sz="3200" b="1"/>
              <a:t>ABC</a:t>
            </a:r>
            <a:r>
              <a:rPr lang="zh-CN" altLang="en-US" sz="3200" b="1" dirty="0"/>
              <a:t>理论）</a:t>
            </a:r>
            <a:endParaRPr lang="zh-CN" altLang="en-US" sz="3200" b="1" dirty="0"/>
          </a:p>
        </p:txBody>
      </p:sp>
      <p:sp>
        <p:nvSpPr>
          <p:cNvPr id="186371" name="文本占位符 186370"/>
          <p:cNvSpPr>
            <a:spLocks noGrp="1"/>
          </p:cNvSpPr>
          <p:nvPr>
            <p:ph type="body" idx="1"/>
          </p:nvPr>
        </p:nvSpPr>
        <p:spPr>
          <a:xfrm>
            <a:off x="1182688" y="2017713"/>
            <a:ext cx="7205662" cy="4364037"/>
          </a:xfrm>
        </p:spPr>
        <p:txBody>
          <a:bodyPr/>
          <a:p>
            <a:pPr>
              <a:lnSpc>
                <a:spcPct val="120000"/>
              </a:lnSpc>
            </a:pPr>
            <a:r>
              <a:rPr lang="zh-CN" altLang="en-US" sz="2400" dirty="0"/>
              <a:t>艾利斯认为：人的情绪不是由某一诱发性事件的本身所引起，而是由经历了这一事件的人对这一事件的解释和评价所引起的。这就成了ＡＢＣ理论的基本观点。</a:t>
            </a:r>
            <a:endParaRPr lang="zh-CN" altLang="en-US" sz="2400" dirty="0"/>
          </a:p>
          <a:p>
            <a:pPr>
              <a:lnSpc>
                <a:spcPct val="120000"/>
              </a:lnSpc>
            </a:pPr>
            <a:endParaRPr lang="zh-CN" altLang="en-US" sz="2400" dirty="0"/>
          </a:p>
          <a:p>
            <a:pPr>
              <a:lnSpc>
                <a:spcPct val="120000"/>
              </a:lnSpc>
            </a:pPr>
            <a:r>
              <a:rPr lang="zh-CN" altLang="en-US" sz="2400" dirty="0"/>
              <a:t>Ａ是指诱发性事件；Ｂ是指个体在遇到诱发事件之后相应而生的信念，即他对这一事件的看法、解释和评价；Ｃ是指特定情景下，个体的情绪及行为的结果。 </a:t>
            </a:r>
            <a:endParaRPr lang="zh-CN" altLang="en-US" sz="24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1250" name="标题 181249"/>
          <p:cNvSpPr>
            <a:spLocks noGrp="1"/>
          </p:cNvSpPr>
          <p:nvPr>
            <p:ph type="title"/>
          </p:nvPr>
        </p:nvSpPr>
        <p:spPr>
          <a:xfrm>
            <a:off x="1458913" y="214313"/>
            <a:ext cx="7793037" cy="1462087"/>
          </a:xfrm>
        </p:spPr>
        <p:txBody>
          <a:bodyPr vert="horz" wrap="square" lIns="91440" tIns="45720" rIns="91440" bIns="45720" anchor="b" anchorCtr="0"/>
          <a:p>
            <a:r>
              <a:rPr lang="zh-CN" altLang="en-US" sz="3200" b="1" dirty="0"/>
              <a:t>案例</a:t>
            </a:r>
            <a:r>
              <a:rPr lang="en-US" altLang="zh-CN" sz="3200" b="1"/>
              <a:t>3</a:t>
            </a:r>
            <a:r>
              <a:rPr lang="zh-CN" altLang="en-US" sz="3200" b="1" dirty="0"/>
              <a:t>：频频上洗手间的男孩</a:t>
            </a:r>
            <a:endParaRPr lang="zh-CN" altLang="en-US" sz="3200" b="1" dirty="0"/>
          </a:p>
        </p:txBody>
      </p:sp>
      <p:sp>
        <p:nvSpPr>
          <p:cNvPr id="181251" name="文本占位符 181250"/>
          <p:cNvSpPr>
            <a:spLocks noGrp="1"/>
          </p:cNvSpPr>
          <p:nvPr>
            <p:ph type="body" idx="1"/>
          </p:nvPr>
        </p:nvSpPr>
        <p:spPr>
          <a:xfrm>
            <a:off x="1182688" y="2017713"/>
            <a:ext cx="7134225" cy="4506912"/>
          </a:xfrm>
        </p:spPr>
        <p:txBody>
          <a:bodyPr/>
          <a:p>
            <a:pPr>
              <a:lnSpc>
                <a:spcPct val="120000"/>
              </a:lnSpc>
              <a:buNone/>
            </a:pPr>
            <a:r>
              <a:rPr lang="en-US" altLang="zh-CN" sz="2800"/>
              <a:t>        Y</a:t>
            </a:r>
            <a:r>
              <a:rPr lang="zh-CN" altLang="en-US" sz="2800" dirty="0"/>
              <a:t>，男，初二学生。性格孤僻，独来独往，不愿意参加集体活动，不愿意也不善于与人交往， 在同龄人中没有知心朋友，对学习、生活、娱乐活动失去兴趣，对前途失去希望，内心郁闷、孤独、沮丧。</a:t>
            </a:r>
            <a:endParaRPr lang="zh-CN" altLang="en-US" sz="2800" dirty="0"/>
          </a:p>
          <a:p>
            <a:pPr>
              <a:lnSpc>
                <a:spcPct val="120000"/>
              </a:lnSpc>
              <a:buNone/>
            </a:pPr>
            <a:r>
              <a:rPr lang="zh-CN" altLang="en-US" sz="2800" dirty="0"/>
              <a:t>         常伴有情绪不安，出汗，心悸，尿频，尿急等现象；上课时都要请假上厕所，下课铃一响，就冲向厕所</a:t>
            </a:r>
            <a:r>
              <a:rPr lang="en-US" altLang="zh-CN" sz="2800">
                <a:latin typeface="Arial" panose="020B0604020202020204" pitchFamily="34" charset="0"/>
              </a:rPr>
              <a:t>……</a:t>
            </a:r>
            <a:endParaRPr lang="en-US" altLang="zh-CN" sz="280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2274" name="标题 182273"/>
          <p:cNvSpPr>
            <a:spLocks noGrp="1"/>
          </p:cNvSpPr>
          <p:nvPr>
            <p:ph type="title"/>
          </p:nvPr>
        </p:nvSpPr>
        <p:spPr>
          <a:xfrm>
            <a:off x="1350963" y="188913"/>
            <a:ext cx="7793037" cy="1462087"/>
          </a:xfrm>
        </p:spPr>
        <p:txBody>
          <a:bodyPr vert="horz" wrap="square" lIns="91440" tIns="45720" rIns="91440" bIns="45720" anchor="b" anchorCtr="0"/>
          <a:p>
            <a:r>
              <a:rPr lang="zh-CN" altLang="en-US" sz="3200" b="1" dirty="0"/>
              <a:t>原因分析</a:t>
            </a:r>
            <a:endParaRPr lang="zh-CN" altLang="en-US" sz="3200" b="1" dirty="0"/>
          </a:p>
        </p:txBody>
      </p:sp>
      <p:sp>
        <p:nvSpPr>
          <p:cNvPr id="182275" name="文本占位符 182274"/>
          <p:cNvSpPr>
            <a:spLocks noGrp="1"/>
          </p:cNvSpPr>
          <p:nvPr>
            <p:ph type="body" idx="1"/>
          </p:nvPr>
        </p:nvSpPr>
        <p:spPr/>
        <p:txBody>
          <a:bodyPr/>
          <a:p>
            <a:pPr>
              <a:lnSpc>
                <a:spcPct val="90000"/>
              </a:lnSpc>
              <a:buNone/>
            </a:pPr>
            <a:r>
              <a:rPr lang="en-US" altLang="zh-CN" sz="2800"/>
              <a:t>1.</a:t>
            </a:r>
            <a:r>
              <a:rPr lang="zh-CN" altLang="en-US" sz="2800" dirty="0"/>
              <a:t>家庭环境</a:t>
            </a:r>
            <a:endParaRPr lang="zh-CN" altLang="en-US" sz="2800" dirty="0"/>
          </a:p>
          <a:p>
            <a:pPr>
              <a:lnSpc>
                <a:spcPct val="90000"/>
              </a:lnSpc>
              <a:buNone/>
            </a:pPr>
            <a:r>
              <a:rPr lang="zh-CN" altLang="en-US" sz="2800" dirty="0"/>
              <a:t>     父母整天忙于工作，很少同他交流</a:t>
            </a:r>
            <a:endParaRPr lang="zh-CN" altLang="en-US" sz="2800" dirty="0"/>
          </a:p>
          <a:p>
            <a:pPr>
              <a:lnSpc>
                <a:spcPct val="90000"/>
              </a:lnSpc>
              <a:buNone/>
            </a:pPr>
            <a:r>
              <a:rPr lang="zh-CN" altLang="en-US" sz="2800" dirty="0"/>
              <a:t>     对考试分数看得很重，期望高</a:t>
            </a:r>
            <a:endParaRPr lang="zh-CN" altLang="en-US" sz="2800" dirty="0"/>
          </a:p>
          <a:p>
            <a:pPr>
              <a:lnSpc>
                <a:spcPct val="90000"/>
              </a:lnSpc>
              <a:buNone/>
            </a:pPr>
            <a:r>
              <a:rPr lang="zh-CN" altLang="en-US" sz="2800" dirty="0"/>
              <a:t>     教育方式简单粗暴</a:t>
            </a:r>
            <a:endParaRPr lang="zh-CN" altLang="en-US" sz="2800" dirty="0"/>
          </a:p>
          <a:p>
            <a:pPr>
              <a:lnSpc>
                <a:spcPct val="90000"/>
              </a:lnSpc>
              <a:buNone/>
            </a:pPr>
            <a:endParaRPr lang="zh-CN" altLang="en-US" sz="2800" dirty="0"/>
          </a:p>
          <a:p>
            <a:pPr>
              <a:lnSpc>
                <a:spcPct val="90000"/>
              </a:lnSpc>
              <a:buNone/>
            </a:pPr>
            <a:r>
              <a:rPr lang="en-US" altLang="zh-CN" sz="2800"/>
              <a:t>2.</a:t>
            </a:r>
            <a:r>
              <a:rPr lang="zh-CN" altLang="en-US" sz="2800" dirty="0"/>
              <a:t>学校</a:t>
            </a:r>
            <a:endParaRPr lang="zh-CN" altLang="en-US" sz="2800" dirty="0"/>
          </a:p>
          <a:p>
            <a:pPr>
              <a:lnSpc>
                <a:spcPct val="90000"/>
              </a:lnSpc>
              <a:buNone/>
            </a:pPr>
            <a:r>
              <a:rPr lang="zh-CN" altLang="en-US" sz="2800" dirty="0"/>
              <a:t>    成绩差而产生自卑心理</a:t>
            </a:r>
            <a:endParaRPr lang="zh-CN" altLang="en-US" sz="2800" dirty="0"/>
          </a:p>
          <a:p>
            <a:pPr>
              <a:lnSpc>
                <a:spcPct val="90000"/>
              </a:lnSpc>
              <a:buNone/>
            </a:pPr>
            <a:r>
              <a:rPr lang="zh-CN" altLang="en-US" sz="2800" dirty="0"/>
              <a:t>    发育较早，脸上长了青春痘，羞于见人</a:t>
            </a:r>
            <a:endParaRPr lang="zh-CN" altLang="en-US" sz="28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3298" name="标题 183297"/>
          <p:cNvSpPr>
            <a:spLocks noGrp="1"/>
          </p:cNvSpPr>
          <p:nvPr>
            <p:ph type="title"/>
          </p:nvPr>
        </p:nvSpPr>
        <p:spPr>
          <a:xfrm>
            <a:off x="1619250" y="333375"/>
            <a:ext cx="7793038" cy="1462088"/>
          </a:xfrm>
        </p:spPr>
        <p:txBody>
          <a:bodyPr vert="horz" wrap="square" lIns="91440" tIns="45720" rIns="91440" bIns="45720" anchor="b" anchorCtr="0"/>
          <a:p>
            <a:r>
              <a:rPr lang="zh-CN" altLang="en-US" sz="3200" b="1" dirty="0"/>
              <a:t>咨询措施</a:t>
            </a:r>
            <a:endParaRPr lang="zh-CN" altLang="en-US" sz="3200" b="1" dirty="0"/>
          </a:p>
        </p:txBody>
      </p:sp>
      <p:sp>
        <p:nvSpPr>
          <p:cNvPr id="183299" name="文本占位符 183298"/>
          <p:cNvSpPr>
            <a:spLocks noGrp="1"/>
          </p:cNvSpPr>
          <p:nvPr>
            <p:ph type="body" idx="1"/>
          </p:nvPr>
        </p:nvSpPr>
        <p:spPr/>
        <p:txBody>
          <a:bodyPr/>
          <a:p>
            <a:pPr>
              <a:lnSpc>
                <a:spcPct val="130000"/>
              </a:lnSpc>
            </a:pPr>
            <a:r>
              <a:rPr lang="zh-CN" altLang="en-US" sz="2800" dirty="0"/>
              <a:t>坚持心理咨询：系统脱敏法、行为治疗法</a:t>
            </a:r>
            <a:endParaRPr lang="zh-CN" altLang="en-US" sz="2800" dirty="0"/>
          </a:p>
          <a:p>
            <a:pPr>
              <a:lnSpc>
                <a:spcPct val="130000"/>
              </a:lnSpc>
            </a:pPr>
            <a:r>
              <a:rPr lang="zh-CN" altLang="en-US" sz="2800" dirty="0"/>
              <a:t>运用激励手段，鼓励其在班集体活动中发言</a:t>
            </a:r>
            <a:endParaRPr lang="zh-CN" altLang="en-US" sz="2800" dirty="0"/>
          </a:p>
          <a:p>
            <a:pPr>
              <a:lnSpc>
                <a:spcPct val="130000"/>
              </a:lnSpc>
            </a:pPr>
            <a:r>
              <a:rPr lang="zh-CN" altLang="en-US" sz="2800" dirty="0"/>
              <a:t>帮助建立友谊</a:t>
            </a:r>
            <a:endParaRPr lang="zh-CN" altLang="en-US" sz="2800" dirty="0"/>
          </a:p>
          <a:p>
            <a:pPr>
              <a:lnSpc>
                <a:spcPct val="130000"/>
              </a:lnSpc>
            </a:pPr>
            <a:r>
              <a:rPr lang="zh-CN" altLang="en-US" sz="2800" dirty="0"/>
              <a:t>引导学好功课</a:t>
            </a:r>
            <a:endParaRPr lang="zh-CN" altLang="en-US" sz="2800" dirty="0"/>
          </a:p>
          <a:p>
            <a:pPr>
              <a:lnSpc>
                <a:spcPct val="130000"/>
              </a:lnSpc>
            </a:pPr>
            <a:r>
              <a:rPr lang="zh-CN" altLang="en-US" sz="2800" dirty="0"/>
              <a:t>家校密切配合</a:t>
            </a:r>
            <a:endParaRPr lang="zh-CN" altLang="en-US" sz="28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5698" name="标题 285697"/>
          <p:cNvSpPr>
            <a:spLocks noGrp="1"/>
          </p:cNvSpPr>
          <p:nvPr>
            <p:ph type="title"/>
          </p:nvPr>
        </p:nvSpPr>
        <p:spPr>
          <a:xfrm>
            <a:off x="1619250" y="260350"/>
            <a:ext cx="7793038" cy="1462088"/>
          </a:xfrm>
        </p:spPr>
        <p:txBody>
          <a:bodyPr vert="horz" wrap="square" lIns="91440" tIns="45720" rIns="91440" bIns="45720" anchor="b" anchorCtr="0"/>
          <a:p>
            <a:r>
              <a:rPr lang="en-US" altLang="zh-CN" sz="3400" b="1"/>
              <a:t>2.</a:t>
            </a:r>
            <a:r>
              <a:rPr lang="zh-CN" altLang="en-US" sz="3400" b="1" dirty="0"/>
              <a:t>异性交往问题</a:t>
            </a:r>
            <a:endParaRPr lang="zh-CN" altLang="en-US" sz="3400" b="1" dirty="0"/>
          </a:p>
        </p:txBody>
      </p:sp>
      <p:sp>
        <p:nvSpPr>
          <p:cNvPr id="285699" name="文本占位符 285698"/>
          <p:cNvSpPr>
            <a:spLocks noGrp="1"/>
          </p:cNvSpPr>
          <p:nvPr>
            <p:ph type="body" idx="1"/>
          </p:nvPr>
        </p:nvSpPr>
        <p:spPr>
          <a:xfrm>
            <a:off x="1182688" y="2122488"/>
            <a:ext cx="7134225" cy="4114800"/>
          </a:xfrm>
        </p:spPr>
        <p:txBody>
          <a:bodyPr/>
          <a:p>
            <a:r>
              <a:rPr lang="zh-CN" altLang="en-US" sz="2800" dirty="0"/>
              <a:t>与异性交往好吗？怎样与异性交往？</a:t>
            </a:r>
            <a:br>
              <a:rPr lang="zh-CN" altLang="en-US" sz="2800" dirty="0"/>
            </a:br>
            <a:endParaRPr lang="zh-CN" altLang="en-US" sz="2800" dirty="0"/>
          </a:p>
          <a:p>
            <a:r>
              <a:rPr lang="en-US" altLang="zh-CN" sz="2800" dirty="0"/>
              <a:t> </a:t>
            </a:r>
            <a:r>
              <a:rPr lang="zh-CN" altLang="en-US" sz="2800" dirty="0"/>
              <a:t>是友情还是爱情</a:t>
            </a:r>
            <a:r>
              <a:rPr lang="en-US" altLang="zh-CN" sz="2800">
                <a:latin typeface="Arial" panose="020B0604020202020204" pitchFamily="34" charset="0"/>
              </a:rPr>
              <a:t>——</a:t>
            </a:r>
            <a:r>
              <a:rPr lang="zh-CN" altLang="en-US" sz="2800" dirty="0"/>
              <a:t>异性交往中友情与爱情的界限。</a:t>
            </a:r>
            <a:br>
              <a:rPr lang="zh-CN" altLang="en-US" sz="2800" dirty="0"/>
            </a:br>
            <a:endParaRPr lang="zh-CN" altLang="en-US" sz="2800" dirty="0"/>
          </a:p>
          <a:p>
            <a:r>
              <a:rPr lang="zh-CN" altLang="en-US" sz="2800" dirty="0"/>
              <a:t>早恋有害吗？ </a:t>
            </a:r>
            <a:endParaRPr lang="zh-CN" altLang="en-US" sz="2800" dirty="0"/>
          </a:p>
        </p:txBody>
      </p:sp>
      <p:pic>
        <p:nvPicPr>
          <p:cNvPr id="285700" name="图片 285699" descr="茶杯"/>
          <p:cNvPicPr>
            <a:picLocks noChangeAspect="1"/>
          </p:cNvPicPr>
          <p:nvPr/>
        </p:nvPicPr>
        <p:blipFill>
          <a:blip r:embed="rId1"/>
          <a:stretch>
            <a:fillRect/>
          </a:stretch>
        </p:blipFill>
        <p:spPr>
          <a:xfrm>
            <a:off x="5657850" y="4005263"/>
            <a:ext cx="2479675" cy="2852737"/>
          </a:xfrm>
          <a:prstGeom prst="rect">
            <a:avLst/>
          </a:prstGeom>
          <a:noFill/>
          <a:ln w="9525">
            <a:noFill/>
          </a:ln>
        </p:spPr>
      </p:pic>
      <p:pic>
        <p:nvPicPr>
          <p:cNvPr id="2" name="图片 1" descr="健促会会标"/>
          <p:cNvPicPr>
            <a:picLocks noChangeAspect="1"/>
          </p:cNvPicPr>
          <p:nvPr>
            <p:custDataLst>
              <p:tags r:id="rId2"/>
            </p:custDataLst>
          </p:nvPr>
        </p:nvPicPr>
        <p:blipFill>
          <a:blip r:embed="rId3"/>
          <a:stretch>
            <a:fillRect/>
          </a:stretch>
        </p:blipFill>
        <p:spPr>
          <a:xfrm>
            <a:off x="10795" y="34290"/>
            <a:ext cx="1061085" cy="920115"/>
          </a:xfrm>
          <a:prstGeom prst="rect">
            <a:avLst/>
          </a:prstGeom>
        </p:spPr>
      </p:pic>
      <p:sp>
        <p:nvSpPr>
          <p:cNvPr id="29" name="文本框 4"/>
          <p:cNvSpPr txBox="1">
            <a:spLocks noChangeArrowheads="1"/>
          </p:cNvSpPr>
          <p:nvPr>
            <p:custDataLst>
              <p:tags r:id="rId4"/>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22" name="标题 286721"/>
          <p:cNvSpPr>
            <a:spLocks noGrp="1"/>
          </p:cNvSpPr>
          <p:nvPr>
            <p:ph type="title"/>
          </p:nvPr>
        </p:nvSpPr>
        <p:spPr>
          <a:xfrm>
            <a:off x="1619250" y="260350"/>
            <a:ext cx="7793038" cy="1462088"/>
          </a:xfrm>
        </p:spPr>
        <p:txBody>
          <a:bodyPr vert="horz" wrap="square" lIns="91440" tIns="45720" rIns="91440" bIns="45720" anchor="b" anchorCtr="0"/>
          <a:p>
            <a:r>
              <a:rPr lang="en-US" altLang="zh-CN" sz="3200" b="1"/>
              <a:t>A</a:t>
            </a:r>
            <a:r>
              <a:rPr lang="zh-CN" altLang="en-US" sz="3200" b="1" dirty="0"/>
              <a:t>、与异性交往的好处</a:t>
            </a:r>
            <a:endParaRPr lang="zh-CN" altLang="en-US" sz="3200" b="1" dirty="0"/>
          </a:p>
        </p:txBody>
      </p:sp>
      <p:sp>
        <p:nvSpPr>
          <p:cNvPr id="286723" name="文本占位符 286722"/>
          <p:cNvSpPr>
            <a:spLocks noGrp="1"/>
          </p:cNvSpPr>
          <p:nvPr>
            <p:ph type="body" idx="1"/>
          </p:nvPr>
        </p:nvSpPr>
        <p:spPr>
          <a:xfrm>
            <a:off x="1398588" y="2122488"/>
            <a:ext cx="6702425" cy="4114800"/>
          </a:xfrm>
        </p:spPr>
        <p:txBody>
          <a:bodyPr/>
          <a:p>
            <a:pPr>
              <a:lnSpc>
                <a:spcPct val="120000"/>
              </a:lnSpc>
            </a:pPr>
            <a:r>
              <a:rPr lang="zh-CN" altLang="en-US" sz="2800" dirty="0"/>
              <a:t>有利于心理平衡</a:t>
            </a:r>
            <a:r>
              <a:rPr lang="en-US" altLang="zh-CN" sz="2800" dirty="0"/>
              <a:t>  </a:t>
            </a:r>
            <a:endParaRPr lang="en-US" altLang="zh-CN" sz="2800" dirty="0"/>
          </a:p>
          <a:p>
            <a:pPr>
              <a:lnSpc>
                <a:spcPct val="120000"/>
              </a:lnSpc>
            </a:pPr>
            <a:r>
              <a:rPr lang="zh-CN" altLang="en-US" sz="2800" dirty="0"/>
              <a:t>有利于人格和谐发展</a:t>
            </a:r>
            <a:endParaRPr lang="zh-CN" altLang="en-US" sz="2800" dirty="0"/>
          </a:p>
          <a:p>
            <a:pPr>
              <a:lnSpc>
                <a:spcPct val="120000"/>
              </a:lnSpc>
            </a:pPr>
            <a:r>
              <a:rPr lang="zh-CN" altLang="en-US" sz="2800" dirty="0"/>
              <a:t>可以避免和异性交往的恐怖</a:t>
            </a:r>
            <a:r>
              <a:rPr lang="en-US" altLang="zh-CN" sz="2800" dirty="0"/>
              <a:t> </a:t>
            </a:r>
            <a:endParaRPr lang="en-US" altLang="zh-CN" sz="2800" dirty="0"/>
          </a:p>
          <a:p>
            <a:pPr>
              <a:lnSpc>
                <a:spcPct val="120000"/>
              </a:lnSpc>
            </a:pPr>
            <a:r>
              <a:rPr lang="zh-CN" altLang="en-US" sz="2800" dirty="0"/>
              <a:t>有利于在活动中激发积极性和创造性  </a:t>
            </a:r>
            <a:endParaRPr lang="zh-CN" altLang="en-US" sz="2800" dirty="0"/>
          </a:p>
          <a:p>
            <a:pPr>
              <a:lnSpc>
                <a:spcPct val="120000"/>
              </a:lnSpc>
            </a:pPr>
            <a:endParaRPr lang="zh-CN" altLang="en-US" sz="28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7746" name="标题 287745"/>
          <p:cNvSpPr>
            <a:spLocks noGrp="1"/>
          </p:cNvSpPr>
          <p:nvPr>
            <p:ph type="title"/>
          </p:nvPr>
        </p:nvSpPr>
        <p:spPr>
          <a:xfrm>
            <a:off x="1350963" y="260350"/>
            <a:ext cx="7793037" cy="1462088"/>
          </a:xfrm>
        </p:spPr>
        <p:txBody>
          <a:bodyPr vert="horz" wrap="square" lIns="91440" tIns="45720" rIns="91440" bIns="45720" anchor="b" anchorCtr="0"/>
          <a:p>
            <a:r>
              <a:rPr lang="zh-CN" altLang="en-US" sz="3200" b="1" dirty="0"/>
              <a:t>异性交往需遵循的原则：</a:t>
            </a:r>
            <a:endParaRPr lang="zh-CN" altLang="en-US" sz="3200" b="1" dirty="0"/>
          </a:p>
        </p:txBody>
      </p:sp>
      <p:sp>
        <p:nvSpPr>
          <p:cNvPr id="287747" name="文本占位符 287746"/>
          <p:cNvSpPr>
            <a:spLocks noGrp="1"/>
          </p:cNvSpPr>
          <p:nvPr>
            <p:ph type="body" idx="1"/>
          </p:nvPr>
        </p:nvSpPr>
        <p:spPr>
          <a:xfrm>
            <a:off x="1476375" y="2205038"/>
            <a:ext cx="6989763" cy="4114800"/>
          </a:xfrm>
        </p:spPr>
        <p:txBody>
          <a:bodyPr/>
          <a:p>
            <a:pPr>
              <a:lnSpc>
                <a:spcPct val="120000"/>
              </a:lnSpc>
            </a:pPr>
            <a:r>
              <a:rPr lang="zh-CN" altLang="en-US" sz="2800" dirty="0"/>
              <a:t>不必过分拘谨</a:t>
            </a:r>
            <a:endParaRPr lang="zh-CN" altLang="en-US" sz="2800" dirty="0"/>
          </a:p>
          <a:p>
            <a:pPr>
              <a:lnSpc>
                <a:spcPct val="120000"/>
              </a:lnSpc>
            </a:pPr>
            <a:r>
              <a:rPr lang="zh-CN" altLang="en-US" sz="2800" dirty="0"/>
              <a:t>不应过分随便</a:t>
            </a:r>
            <a:r>
              <a:rPr lang="en-US" altLang="zh-CN" sz="2800" dirty="0"/>
              <a:t> </a:t>
            </a:r>
            <a:endParaRPr lang="en-US" altLang="zh-CN" sz="2800" dirty="0"/>
          </a:p>
          <a:p>
            <a:pPr>
              <a:lnSpc>
                <a:spcPct val="120000"/>
              </a:lnSpc>
            </a:pPr>
            <a:r>
              <a:rPr lang="zh-CN" altLang="en-US" sz="2800" dirty="0"/>
              <a:t>不宜过分冷淡 </a:t>
            </a:r>
            <a:endParaRPr lang="zh-CN" altLang="en-US" sz="2800" dirty="0"/>
          </a:p>
          <a:p>
            <a:pPr>
              <a:lnSpc>
                <a:spcPct val="120000"/>
              </a:lnSpc>
            </a:pPr>
            <a:r>
              <a:rPr lang="zh-CN" altLang="en-US" sz="2800" dirty="0"/>
              <a:t>不可过分卖弄 </a:t>
            </a:r>
            <a:endParaRPr lang="zh-CN" altLang="en-US" sz="2800" dirty="0"/>
          </a:p>
          <a:p>
            <a:pPr>
              <a:lnSpc>
                <a:spcPct val="120000"/>
              </a:lnSpc>
            </a:pPr>
            <a:endParaRPr lang="zh-CN" altLang="en-US" sz="28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中学生最常见的</a:t>
            </a:r>
            <a:r>
              <a:rPr lang="en-US" altLang="zh-CN">
                <a:sym typeface="+mn-ea"/>
              </a:rPr>
              <a:t>18</a:t>
            </a:r>
            <a:r>
              <a:rPr lang="zh-CN" altLang="en-US">
                <a:sym typeface="+mn-ea"/>
              </a:rPr>
              <a:t>种</a:t>
            </a:r>
            <a:r>
              <a:rPr lang="zh-CN" altLang="en-US">
                <a:sym typeface="+mn-ea"/>
              </a:rPr>
              <a:t>心理问题</a:t>
            </a:r>
            <a:endParaRPr lang="zh-CN" altLang="en-US">
              <a:sym typeface="+mn-ea"/>
            </a:endParaRPr>
          </a:p>
        </p:txBody>
      </p:sp>
      <p:sp>
        <p:nvSpPr>
          <p:cNvPr id="3" name="内容占位符 2"/>
          <p:cNvSpPr>
            <a:spLocks noGrp="1"/>
          </p:cNvSpPr>
          <p:nvPr>
            <p:ph idx="1"/>
          </p:nvPr>
        </p:nvSpPr>
        <p:spPr/>
        <p:txBody>
          <a:bodyPr/>
          <a:p>
            <a:r>
              <a:rPr lang="zh-CN" altLang="en-US"/>
              <a:t>1、自卑心理(表现：胆小、内向、不配得感。)</a:t>
            </a:r>
            <a:endParaRPr lang="zh-CN" altLang="en-US"/>
          </a:p>
          <a:p>
            <a:r>
              <a:rPr lang="zh-CN" altLang="en-US"/>
              <a:t>2、逆反心理(叛逆、对着干、打架。)</a:t>
            </a:r>
            <a:endParaRPr lang="zh-CN" altLang="en-US"/>
          </a:p>
          <a:p>
            <a:r>
              <a:rPr lang="zh-CN" altLang="en-US"/>
              <a:t>3、孤独心理(不主动交流、自我封闭。)</a:t>
            </a:r>
            <a:endParaRPr lang="zh-CN" altLang="en-US"/>
          </a:p>
          <a:p>
            <a:r>
              <a:rPr lang="zh-CN" altLang="en-US"/>
              <a:t>4、嫉妒心理(关注他人、攻击性强。)</a:t>
            </a:r>
            <a:endParaRPr lang="zh-CN" altLang="en-US"/>
          </a:p>
          <a:p>
            <a:r>
              <a:rPr lang="zh-CN" altLang="en-US"/>
              <a:t>5、唯我独尊心理(蛮横、任性、自我。)</a:t>
            </a:r>
            <a:endParaRPr lang="zh-CN" altLang="en-US"/>
          </a:p>
          <a:p>
            <a:r>
              <a:rPr lang="zh-CN" altLang="en-US"/>
              <a:t>6、厌学心理(逃学、混日子。)</a:t>
            </a:r>
            <a:endParaRPr lang="zh-CN" altLang="en-US"/>
          </a:p>
        </p:txBody>
      </p:sp>
      <p:pic>
        <p:nvPicPr>
          <p:cNvPr id="4" name="图片 3"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8770" name="标题 288769"/>
          <p:cNvSpPr>
            <a:spLocks noGrp="1"/>
          </p:cNvSpPr>
          <p:nvPr>
            <p:ph type="title"/>
          </p:nvPr>
        </p:nvSpPr>
        <p:spPr>
          <a:xfrm>
            <a:off x="1547813" y="333375"/>
            <a:ext cx="7793037" cy="1462088"/>
          </a:xfrm>
        </p:spPr>
        <p:txBody>
          <a:bodyPr vert="horz" wrap="square" lIns="91440" tIns="45720" rIns="91440" bIns="45720" anchor="b" anchorCtr="0"/>
          <a:p>
            <a:r>
              <a:rPr lang="zh-CN" altLang="en-US" sz="3200" b="1" dirty="0"/>
              <a:t>交往的程度</a:t>
            </a:r>
            <a:endParaRPr lang="zh-CN" altLang="en-US" sz="3200" b="1" dirty="0"/>
          </a:p>
        </p:txBody>
      </p:sp>
      <p:graphicFrame>
        <p:nvGraphicFramePr>
          <p:cNvPr id="288771" name="内容占位符 288770"/>
          <p:cNvGraphicFramePr/>
          <p:nvPr>
            <p:ph idx="1"/>
          </p:nvPr>
        </p:nvGraphicFramePr>
        <p:xfrm>
          <a:off x="1182688" y="2017713"/>
          <a:ext cx="7350125" cy="4114800"/>
        </p:xfrm>
        <a:graphic>
          <a:graphicData uri="http://schemas.openxmlformats.org/drawingml/2006/table">
            <a:tbl>
              <a:tblPr/>
              <a:tblGrid>
                <a:gridCol w="1444625"/>
                <a:gridCol w="3313113"/>
                <a:gridCol w="1079500"/>
                <a:gridCol w="1512887"/>
              </a:tblGrid>
              <a:tr h="685800">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zh-CN" altLang="en-US" sz="2400" dirty="0">
                          <a:latin typeface="Times New Roman" panose="02020603050405020304" pitchFamily="18" charset="0"/>
                          <a:ea typeface="PMingLiU" pitchFamily="18" charset="-120"/>
                        </a:rPr>
                        <a:t>题</a:t>
                      </a:r>
                      <a:r>
                        <a:rPr lang="zh-TW" altLang="en-US" sz="2400" dirty="0">
                          <a:latin typeface="Times New Roman" panose="02020603050405020304" pitchFamily="18" charset="0"/>
                          <a:ea typeface="PMingLiU" pitchFamily="18" charset="-120"/>
                        </a:rPr>
                        <a:t> 目</a:t>
                      </a:r>
                      <a:endParaRPr lang="zh-TW" altLang="en-US" sz="2400" dirty="0">
                        <a:latin typeface="Arial" panose="020B0604020202020204" pitchFamily="34" charset="0"/>
                        <a:ea typeface="PMingLiU" pitchFamily="18" charset="-12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zh-CN" altLang="en-US" sz="2400" dirty="0">
                          <a:latin typeface="Times New Roman" panose="02020603050405020304" pitchFamily="18" charset="0"/>
                          <a:ea typeface="PMingLiU" pitchFamily="18" charset="-120"/>
                        </a:rPr>
                        <a:t>选 项</a:t>
                      </a:r>
                      <a:endParaRPr lang="zh-CN" altLang="en-US" sz="2400" dirty="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zh-TW" altLang="en-US" sz="2400" dirty="0">
                          <a:latin typeface="Times New Roman" panose="02020603050405020304" pitchFamily="18" charset="0"/>
                          <a:ea typeface="PMingLiU" pitchFamily="18" charset="-120"/>
                        </a:rPr>
                        <a:t>人</a:t>
                      </a:r>
                      <a:r>
                        <a:rPr lang="zh-CN" altLang="en-US" sz="2400" dirty="0">
                          <a:latin typeface="Times New Roman" panose="02020603050405020304" pitchFamily="18" charset="0"/>
                          <a:ea typeface="PMingLiU" pitchFamily="18" charset="-120"/>
                        </a:rPr>
                        <a:t>数</a:t>
                      </a:r>
                      <a:endParaRPr lang="zh-TW" altLang="en-US" sz="2400" dirty="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zh-TW" altLang="en-US" sz="2400" dirty="0">
                          <a:latin typeface="Times New Roman" panose="02020603050405020304" pitchFamily="18" charset="0"/>
                          <a:ea typeface="PMingLiU" pitchFamily="18" charset="-120"/>
                        </a:rPr>
                        <a:t>所占比例</a:t>
                      </a:r>
                      <a:endParaRPr lang="zh-TW" altLang="en-US" sz="2400" dirty="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800100">
                <a:tc rowSpan="5">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87630" algn="ctr">
                        <a:spcBef>
                          <a:spcPct val="0"/>
                        </a:spcBef>
                        <a:buClrTx/>
                        <a:buSzTx/>
                        <a:buFontTx/>
                        <a:buNone/>
                      </a:pPr>
                      <a:r>
                        <a:rPr lang="zh-TW" altLang="en-US" sz="2400" dirty="0">
                          <a:latin typeface="Times New Roman" panose="02020603050405020304" pitchFamily="18" charset="0"/>
                          <a:ea typeface="PMingLiU" pitchFamily="18" charset="-120"/>
                        </a:rPr>
                        <a:t>你</a:t>
                      </a:r>
                      <a:r>
                        <a:rPr lang="zh-CN" altLang="en-US" sz="2400" dirty="0">
                          <a:latin typeface="Times New Roman" panose="02020603050405020304" pitchFamily="18" charset="0"/>
                          <a:ea typeface="PMingLiU" pitchFamily="18" charset="-120"/>
                        </a:rPr>
                        <a:t>们</a:t>
                      </a:r>
                      <a:r>
                        <a:rPr lang="zh-TW" altLang="en-US" sz="2400" dirty="0">
                          <a:latin typeface="Times New Roman" panose="02020603050405020304" pitchFamily="18" charset="0"/>
                          <a:ea typeface="PMingLiU" pitchFamily="18" charset="-120"/>
                        </a:rPr>
                        <a:t>交往到什</a:t>
                      </a:r>
                      <a:endParaRPr lang="zh-TW" altLang="zh-CN" sz="2400" dirty="0">
                        <a:latin typeface="Times New Roman" panose="02020603050405020304" pitchFamily="18" charset="0"/>
                        <a:ea typeface="PMingLiU" pitchFamily="18" charset="-120"/>
                      </a:endParaRPr>
                    </a:p>
                    <a:p>
                      <a:pPr marL="0" lvl="0" indent="87630" algn="ctr">
                        <a:spcBef>
                          <a:spcPct val="0"/>
                        </a:spcBef>
                        <a:buClrTx/>
                        <a:buSzTx/>
                        <a:buFontTx/>
                        <a:buNone/>
                      </a:pPr>
                      <a:r>
                        <a:rPr lang="zh-CN" altLang="en-US" sz="2400" dirty="0">
                          <a:latin typeface="Times New Roman" panose="02020603050405020304" pitchFamily="18" charset="0"/>
                          <a:ea typeface="PMingLiU" pitchFamily="18" charset="-120"/>
                        </a:rPr>
                        <a:t>么</a:t>
                      </a:r>
                      <a:r>
                        <a:rPr lang="zh-TW" altLang="en-US" sz="2400" dirty="0">
                          <a:latin typeface="Times New Roman" panose="02020603050405020304" pitchFamily="18" charset="0"/>
                          <a:ea typeface="PMingLiU" pitchFamily="18" charset="-120"/>
                        </a:rPr>
                        <a:t>程度</a:t>
                      </a:r>
                      <a:endParaRPr lang="zh-TW" altLang="en-US" sz="2400" dirty="0">
                        <a:latin typeface="Arial" panose="020B0604020202020204" pitchFamily="34" charset="0"/>
                        <a:ea typeface="PMingLiU" pitchFamily="18" charset="-12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zh-TW" altLang="en-US" sz="2400" dirty="0">
                          <a:latin typeface="Times New Roman" panose="02020603050405020304" pitchFamily="18" charset="0"/>
                          <a:ea typeface="PMingLiU" pitchFamily="18" charset="-120"/>
                        </a:rPr>
                        <a:t>保持一定的</a:t>
                      </a:r>
                      <a:r>
                        <a:rPr lang="zh-CN" altLang="en-US" sz="2400" dirty="0">
                          <a:latin typeface="Times New Roman" panose="02020603050405020304" pitchFamily="18" charset="0"/>
                          <a:ea typeface="PMingLiU" pitchFamily="18" charset="-120"/>
                        </a:rPr>
                        <a:t>距离</a:t>
                      </a:r>
                      <a:endParaRPr lang="zh-CN" altLang="en-US" sz="2400" dirty="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en-US" altLang="zh-TW" sz="2400">
                          <a:latin typeface="Times New Roman" panose="02020603050405020304" pitchFamily="18" charset="0"/>
                          <a:ea typeface="PMingLiU" pitchFamily="18" charset="-120"/>
                        </a:rPr>
                        <a:t>24</a:t>
                      </a:r>
                      <a:endParaRPr lang="en-US" altLang="zh-TW" sz="240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en-US" altLang="zh-TW" sz="2400">
                          <a:latin typeface="Times New Roman" panose="02020603050405020304" pitchFamily="18" charset="0"/>
                          <a:ea typeface="PMingLiU" pitchFamily="18" charset="-120"/>
                        </a:rPr>
                        <a:t>12%</a:t>
                      </a:r>
                      <a:endParaRPr lang="en-US" altLang="zh-TW" sz="240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58813">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zh-CN" altLang="en-US" sz="2400" dirty="0">
                          <a:latin typeface="Times New Roman" panose="02020603050405020304" pitchFamily="18" charset="0"/>
                          <a:ea typeface="PMingLiU" pitchFamily="18" charset="-120"/>
                        </a:rPr>
                        <a:t>牵手</a:t>
                      </a:r>
                      <a:endParaRPr lang="zh-CN" altLang="en-US" sz="2400" dirty="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en-US" altLang="zh-TW" sz="2400">
                          <a:latin typeface="Times New Roman" panose="02020603050405020304" pitchFamily="18" charset="0"/>
                          <a:ea typeface="PMingLiU" pitchFamily="18" charset="-120"/>
                        </a:rPr>
                        <a:t>11</a:t>
                      </a:r>
                      <a:endParaRPr lang="en-US" altLang="zh-TW" sz="240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en-US" altLang="zh-TW" sz="2400">
                          <a:latin typeface="Times New Roman" panose="02020603050405020304" pitchFamily="18" charset="0"/>
                          <a:ea typeface="PMingLiU" pitchFamily="18" charset="-120"/>
                        </a:rPr>
                        <a:t>5.5%</a:t>
                      </a:r>
                      <a:endParaRPr lang="en-US" altLang="zh-TW" sz="240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55637">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zh-CN" altLang="en-US" sz="2400" dirty="0">
                          <a:latin typeface="Times New Roman" panose="02020603050405020304" pitchFamily="18" charset="0"/>
                          <a:ea typeface="PMingLiU" pitchFamily="18" charset="-120"/>
                        </a:rPr>
                        <a:t>拥抱</a:t>
                      </a:r>
                      <a:endParaRPr lang="zh-CN" altLang="en-US" sz="2400" dirty="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en-US" altLang="zh-TW" sz="2400">
                          <a:latin typeface="Times New Roman" panose="02020603050405020304" pitchFamily="18" charset="0"/>
                          <a:ea typeface="PMingLiU" pitchFamily="18" charset="-120"/>
                        </a:rPr>
                        <a:t>7</a:t>
                      </a:r>
                      <a:endParaRPr lang="en-US" altLang="zh-TW" sz="240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en-US" altLang="zh-TW" sz="2400">
                          <a:latin typeface="Times New Roman" panose="02020603050405020304" pitchFamily="18" charset="0"/>
                          <a:ea typeface="PMingLiU" pitchFamily="18" charset="-120"/>
                        </a:rPr>
                        <a:t>3.5%</a:t>
                      </a:r>
                      <a:endParaRPr lang="en-US" altLang="zh-TW" sz="240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5722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zh-CN" altLang="en-US" sz="2400" dirty="0">
                          <a:latin typeface="Times New Roman" panose="02020603050405020304" pitchFamily="18" charset="0"/>
                          <a:ea typeface="PMingLiU" pitchFamily="18" charset="-120"/>
                        </a:rPr>
                        <a:t>亲吻</a:t>
                      </a:r>
                      <a:endParaRPr lang="zh-CN" altLang="en-US" sz="2400" dirty="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en-US" altLang="zh-TW" sz="2400">
                          <a:latin typeface="Times New Roman" panose="02020603050405020304" pitchFamily="18" charset="0"/>
                          <a:ea typeface="PMingLiU" pitchFamily="18" charset="-120"/>
                        </a:rPr>
                        <a:t>6</a:t>
                      </a:r>
                      <a:endParaRPr lang="en-US" altLang="zh-TW" sz="240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en-US" altLang="zh-TW" sz="2400">
                          <a:latin typeface="Times New Roman" panose="02020603050405020304" pitchFamily="18" charset="0"/>
                          <a:ea typeface="PMingLiU" pitchFamily="18" charset="-120"/>
                        </a:rPr>
                        <a:t>3%</a:t>
                      </a:r>
                      <a:endParaRPr lang="en-US" altLang="zh-TW" sz="240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5722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zh-TW" altLang="en-US" sz="2400" dirty="0">
                          <a:latin typeface="Times New Roman" panose="02020603050405020304" pitchFamily="18" charset="0"/>
                          <a:ea typeface="PMingLiU" pitchFamily="18" charset="-120"/>
                        </a:rPr>
                        <a:t>其他</a:t>
                      </a:r>
                      <a:endParaRPr lang="zh-TW" altLang="en-US" sz="2400" dirty="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en-US" altLang="zh-TW" sz="2400">
                          <a:latin typeface="Times New Roman" panose="02020603050405020304" pitchFamily="18" charset="0"/>
                          <a:ea typeface="PMingLiU" pitchFamily="18" charset="-120"/>
                        </a:rPr>
                        <a:t>8</a:t>
                      </a:r>
                      <a:endParaRPr lang="en-US" altLang="zh-TW" sz="240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en-US" altLang="zh-TW" sz="2400">
                          <a:latin typeface="Times New Roman" panose="02020603050405020304" pitchFamily="18" charset="0"/>
                          <a:ea typeface="PMingLiU" pitchFamily="18" charset="-120"/>
                        </a:rPr>
                        <a:t>4%</a:t>
                      </a:r>
                      <a:endParaRPr lang="en-US" altLang="zh-TW" sz="240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288771"/>
                                        </p:tgtEl>
                                        <p:attrNameLst>
                                          <p:attrName>style.visibility</p:attrName>
                                        </p:attrNameLst>
                                      </p:cBhvr>
                                      <p:to>
                                        <p:strVal val="visible"/>
                                      </p:to>
                                    </p:set>
                                    <p:anim calcmode="lin" valueType="num">
                                      <p:cBhvr>
                                        <p:cTn id="7" dur="500" fill="hold"/>
                                        <p:tgtEl>
                                          <p:spTgt spid="288771"/>
                                        </p:tgtEl>
                                        <p:attrNameLst>
                                          <p:attrName>ppt_w</p:attrName>
                                        </p:attrNameLst>
                                      </p:cBhvr>
                                      <p:tavLst>
                                        <p:tav tm="0">
                                          <p:val>
                                            <p:fltVal val="0.000000"/>
                                          </p:val>
                                        </p:tav>
                                        <p:tav tm="100000">
                                          <p:val>
                                            <p:strVal val="#ppt_w"/>
                                          </p:val>
                                        </p:tav>
                                      </p:tavLst>
                                    </p:anim>
                                    <p:anim calcmode="lin" valueType="num">
                                      <p:cBhvr>
                                        <p:cTn id="8" dur="500" fill="hold"/>
                                        <p:tgtEl>
                                          <p:spTgt spid="28877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93890" name="内容占位符 293889"/>
          <p:cNvGraphicFramePr/>
          <p:nvPr>
            <p:ph idx="1"/>
          </p:nvPr>
        </p:nvGraphicFramePr>
        <p:xfrm>
          <a:off x="827088" y="2205038"/>
          <a:ext cx="7632700" cy="2901950"/>
        </p:xfrm>
        <a:graphic>
          <a:graphicData uri="http://schemas.openxmlformats.org/drawingml/2006/table">
            <a:tbl>
              <a:tblPr/>
              <a:tblGrid>
                <a:gridCol w="3116263"/>
                <a:gridCol w="3073400"/>
                <a:gridCol w="1443037"/>
              </a:tblGrid>
              <a:tr h="725488">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spcBef>
                          <a:spcPct val="0"/>
                        </a:spcBef>
                        <a:buClrTx/>
                        <a:buSzTx/>
                        <a:buFontTx/>
                        <a:buNone/>
                      </a:pPr>
                      <a:r>
                        <a:rPr lang="zh-CN" altLang="en-US" sz="2400" dirty="0">
                          <a:solidFill>
                            <a:srgbClr val="000000"/>
                          </a:solidFill>
                          <a:latin typeface="Times New Roman" panose="02020603050405020304" pitchFamily="18" charset="0"/>
                          <a:ea typeface="PMingLiU" pitchFamily="18" charset="-120"/>
                        </a:rPr>
                        <a:t>题  目</a:t>
                      </a:r>
                      <a:endParaRPr lang="zh-CN" altLang="en-US" sz="1800" dirty="0"/>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spcBef>
                          <a:spcPct val="0"/>
                        </a:spcBef>
                        <a:buClrTx/>
                        <a:buSzTx/>
                        <a:buFontTx/>
                        <a:buNone/>
                      </a:pPr>
                      <a:r>
                        <a:rPr lang="zh-CN" altLang="en-US" sz="2400" dirty="0">
                          <a:solidFill>
                            <a:srgbClr val="000000"/>
                          </a:solidFill>
                          <a:latin typeface="Times New Roman" panose="02020603050405020304" pitchFamily="18" charset="0"/>
                          <a:ea typeface="PMingLiU" pitchFamily="18" charset="-120"/>
                        </a:rPr>
                        <a:t>选项</a:t>
                      </a:r>
                      <a:endParaRPr lang="zh-CN" altLang="en-US" sz="1800" dirty="0"/>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spcBef>
                          <a:spcPct val="0"/>
                        </a:spcBef>
                        <a:buClrTx/>
                        <a:buSzTx/>
                        <a:buFontTx/>
                        <a:buNone/>
                      </a:pPr>
                      <a:r>
                        <a:rPr lang="zh-CN" altLang="en-US" sz="2400" dirty="0">
                          <a:solidFill>
                            <a:srgbClr val="000000"/>
                          </a:solidFill>
                          <a:latin typeface="Times New Roman" panose="02020603050405020304" pitchFamily="18" charset="0"/>
                          <a:ea typeface="PMingLiU" pitchFamily="18" charset="-120"/>
                        </a:rPr>
                        <a:t>人数</a:t>
                      </a:r>
                      <a:endParaRPr lang="zh-CN" altLang="en-US" sz="1800" dirty="0"/>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25487">
                <a:tc rowSpan="3">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just">
                        <a:spcBef>
                          <a:spcPct val="0"/>
                        </a:spcBef>
                        <a:buClrTx/>
                        <a:buSzTx/>
                        <a:buFontTx/>
                        <a:buNone/>
                      </a:pPr>
                      <a:r>
                        <a:rPr lang="zh-TW" altLang="en-US" sz="2400" dirty="0">
                          <a:solidFill>
                            <a:srgbClr val="000000"/>
                          </a:solidFill>
                          <a:latin typeface="Times New Roman" panose="02020603050405020304" pitchFamily="18" charset="0"/>
                          <a:ea typeface="PMingLiU" pitchFamily="18" charset="-120"/>
                        </a:rPr>
                        <a:t>你</a:t>
                      </a:r>
                      <a:r>
                        <a:rPr lang="zh-CN" altLang="en-US" sz="2400" dirty="0">
                          <a:solidFill>
                            <a:srgbClr val="000000"/>
                          </a:solidFill>
                          <a:latin typeface="Times New Roman" panose="02020603050405020304" pitchFamily="18" charset="0"/>
                          <a:ea typeface="PMingLiU" pitchFamily="18" charset="-120"/>
                        </a:rPr>
                        <a:t>认为</a:t>
                      </a:r>
                      <a:r>
                        <a:rPr lang="zh-TW" altLang="en-US" sz="2400" dirty="0">
                          <a:solidFill>
                            <a:srgbClr val="000000"/>
                          </a:solidFill>
                          <a:latin typeface="Times New Roman" panose="02020603050405020304" pitchFamily="18" charset="0"/>
                          <a:ea typeface="PMingLiU" pitchFamily="18" charset="-120"/>
                        </a:rPr>
                        <a:t>自己（或同</a:t>
                      </a:r>
                      <a:r>
                        <a:rPr lang="zh-CN" altLang="en-US" sz="2400" dirty="0">
                          <a:solidFill>
                            <a:srgbClr val="000000"/>
                          </a:solidFill>
                          <a:latin typeface="Times New Roman" panose="02020603050405020304" pitchFamily="18" charset="0"/>
                          <a:ea typeface="PMingLiU" pitchFamily="18" charset="-120"/>
                        </a:rPr>
                        <a:t>学</a:t>
                      </a:r>
                      <a:r>
                        <a:rPr lang="zh-TW" altLang="en-US" sz="2400" dirty="0">
                          <a:solidFill>
                            <a:srgbClr val="000000"/>
                          </a:solidFill>
                          <a:latin typeface="Times New Roman" panose="02020603050405020304" pitchFamily="18" charset="0"/>
                          <a:ea typeface="PMingLiU" pitchFamily="18" charset="-120"/>
                        </a:rPr>
                        <a:t>）的</a:t>
                      </a:r>
                      <a:r>
                        <a:rPr lang="zh-CN" altLang="en-US" sz="2400" dirty="0">
                          <a:solidFill>
                            <a:srgbClr val="000000"/>
                          </a:solidFill>
                          <a:latin typeface="Times New Roman" panose="02020603050405020304" pitchFamily="18" charset="0"/>
                          <a:ea typeface="PMingLiU" pitchFamily="18" charset="-120"/>
                        </a:rPr>
                        <a:t>这种行为属于</a:t>
                      </a:r>
                      <a:endParaRPr lang="zh-CN" altLang="en-US" sz="1800" dirty="0"/>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spcBef>
                          <a:spcPct val="0"/>
                        </a:spcBef>
                        <a:buClrTx/>
                        <a:buSzTx/>
                        <a:buFontTx/>
                        <a:buNone/>
                      </a:pPr>
                      <a:r>
                        <a:rPr lang="zh-TW" altLang="en-US" sz="2400" dirty="0">
                          <a:solidFill>
                            <a:srgbClr val="000000"/>
                          </a:solidFill>
                          <a:latin typeface="Times New Roman" panose="02020603050405020304" pitchFamily="18" charset="0"/>
                          <a:ea typeface="PMingLiU" pitchFamily="18" charset="-120"/>
                        </a:rPr>
                        <a:t>友情</a:t>
                      </a:r>
                      <a:endParaRPr lang="zh-CN" altLang="en-US" sz="1800" dirty="0"/>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spcBef>
                          <a:spcPct val="0"/>
                        </a:spcBef>
                        <a:buClrTx/>
                        <a:buSzTx/>
                        <a:buFontTx/>
                        <a:buNone/>
                      </a:pPr>
                      <a:r>
                        <a:rPr lang="en-US" altLang="zh-TW" sz="2400">
                          <a:solidFill>
                            <a:srgbClr val="000000"/>
                          </a:solidFill>
                          <a:latin typeface="Times New Roman" panose="02020603050405020304" pitchFamily="18" charset="0"/>
                          <a:ea typeface="PMingLiU" pitchFamily="18" charset="-120"/>
                        </a:rPr>
                        <a:t>49</a:t>
                      </a:r>
                      <a:endParaRPr lang="zh-CN" altLang="en-US" sz="1800"/>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25488">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spcBef>
                          <a:spcPct val="0"/>
                        </a:spcBef>
                        <a:buClrTx/>
                        <a:buSzTx/>
                        <a:buFontTx/>
                        <a:buNone/>
                      </a:pPr>
                      <a:r>
                        <a:rPr lang="zh-CN" altLang="en-US" sz="2400" dirty="0">
                          <a:solidFill>
                            <a:srgbClr val="000000"/>
                          </a:solidFill>
                          <a:latin typeface="Times New Roman" panose="02020603050405020304" pitchFamily="18" charset="0"/>
                          <a:ea typeface="PMingLiU" pitchFamily="18" charset="-120"/>
                        </a:rPr>
                        <a:t>爱情</a:t>
                      </a:r>
                      <a:endParaRPr lang="zh-CN" altLang="en-US" sz="1800" dirty="0"/>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spcBef>
                          <a:spcPct val="0"/>
                        </a:spcBef>
                        <a:buClrTx/>
                        <a:buSzTx/>
                        <a:buFontTx/>
                        <a:buNone/>
                      </a:pPr>
                      <a:r>
                        <a:rPr lang="en-US" altLang="zh-TW" sz="2400">
                          <a:solidFill>
                            <a:srgbClr val="000000"/>
                          </a:solidFill>
                          <a:latin typeface="Times New Roman" panose="02020603050405020304" pitchFamily="18" charset="0"/>
                          <a:ea typeface="PMingLiU" pitchFamily="18" charset="-120"/>
                        </a:rPr>
                        <a:t>10</a:t>
                      </a:r>
                      <a:endParaRPr lang="zh-CN" altLang="en-US" sz="1800"/>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25487">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spcBef>
                          <a:spcPct val="0"/>
                        </a:spcBef>
                        <a:buClrTx/>
                        <a:buSzTx/>
                        <a:buFontTx/>
                        <a:buNone/>
                      </a:pPr>
                      <a:r>
                        <a:rPr lang="zh-TW" altLang="en-US" sz="2400" dirty="0">
                          <a:solidFill>
                            <a:srgbClr val="000000"/>
                          </a:solidFill>
                          <a:latin typeface="Times New Roman" panose="02020603050405020304" pitchFamily="18" charset="0"/>
                          <a:ea typeface="PMingLiU" pitchFamily="18" charset="-120"/>
                        </a:rPr>
                        <a:t>介</a:t>
                      </a:r>
                      <a:r>
                        <a:rPr lang="zh-CN" altLang="en-US" sz="2400" dirty="0">
                          <a:solidFill>
                            <a:srgbClr val="000000"/>
                          </a:solidFill>
                          <a:latin typeface="Times New Roman" panose="02020603050405020304" pitchFamily="18" charset="0"/>
                          <a:ea typeface="PMingLiU" pitchFamily="18" charset="-120"/>
                        </a:rPr>
                        <a:t>于</a:t>
                      </a:r>
                      <a:r>
                        <a:rPr lang="zh-TW" altLang="en-US" sz="2400" dirty="0">
                          <a:solidFill>
                            <a:srgbClr val="000000"/>
                          </a:solidFill>
                          <a:latin typeface="Times New Roman" panose="02020603050405020304" pitchFamily="18" charset="0"/>
                          <a:ea typeface="PMingLiU" pitchFamily="18" charset="-120"/>
                        </a:rPr>
                        <a:t>友情</a:t>
                      </a:r>
                      <a:r>
                        <a:rPr lang="zh-CN" altLang="en-US" sz="2400" dirty="0">
                          <a:solidFill>
                            <a:srgbClr val="000000"/>
                          </a:solidFill>
                          <a:latin typeface="Times New Roman" panose="02020603050405020304" pitchFamily="18" charset="0"/>
                          <a:ea typeface="PMingLiU" pitchFamily="18" charset="-120"/>
                        </a:rPr>
                        <a:t>与爱情之间</a:t>
                      </a:r>
                      <a:endParaRPr lang="zh-CN" altLang="en-US" sz="1800" dirty="0"/>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spcBef>
                          <a:spcPct val="0"/>
                        </a:spcBef>
                        <a:buClrTx/>
                        <a:buSzTx/>
                        <a:buFontTx/>
                        <a:buNone/>
                      </a:pPr>
                      <a:r>
                        <a:rPr lang="en-US" altLang="zh-TW" sz="2400">
                          <a:solidFill>
                            <a:srgbClr val="000000"/>
                          </a:solidFill>
                          <a:latin typeface="Times New Roman" panose="02020603050405020304" pitchFamily="18" charset="0"/>
                          <a:ea typeface="PMingLiU" pitchFamily="18" charset="-120"/>
                        </a:rPr>
                        <a:t>37</a:t>
                      </a:r>
                      <a:endParaRPr lang="zh-CN" altLang="en-US" sz="1800"/>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293910" name="标题 293909"/>
          <p:cNvSpPr/>
          <p:nvPr>
            <p:ph type="title"/>
          </p:nvPr>
        </p:nvSpPr>
        <p:spPr>
          <a:xfrm>
            <a:off x="1511300" y="1052513"/>
            <a:ext cx="4213225" cy="623887"/>
          </a:xfrm>
        </p:spPr>
        <p:txBody>
          <a:bodyPr vert="horz" wrap="square" lIns="91440" tIns="45720" rIns="91440" bIns="45720" anchor="b" anchorCtr="0"/>
          <a:p>
            <a:r>
              <a:rPr lang="en-US" altLang="zh-CN" sz="3200" b="1"/>
              <a:t>B</a:t>
            </a:r>
            <a:r>
              <a:rPr lang="zh-CN" altLang="en-US" sz="3200" b="1" dirty="0"/>
              <a:t>、友谊与爱情</a:t>
            </a:r>
            <a:endParaRPr lang="zh-CN" altLang="en-US" sz="3200" b="1"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938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4914" name="标题 294913"/>
          <p:cNvSpPr>
            <a:spLocks noGrp="1"/>
          </p:cNvSpPr>
          <p:nvPr>
            <p:ph type="title"/>
          </p:nvPr>
        </p:nvSpPr>
        <p:spPr>
          <a:xfrm>
            <a:off x="1547813" y="1052513"/>
            <a:ext cx="6013450" cy="768350"/>
          </a:xfrm>
        </p:spPr>
        <p:txBody>
          <a:bodyPr vert="horz" wrap="square" lIns="91440" tIns="45720" rIns="91440" bIns="45720" anchor="b" anchorCtr="0"/>
          <a:p>
            <a:r>
              <a:rPr lang="zh-CN" altLang="en-US" sz="3200" b="1" dirty="0"/>
              <a:t>爱</a:t>
            </a:r>
            <a:r>
              <a:rPr lang="zh-TW" altLang="en-US" sz="3200" b="1" dirty="0"/>
              <a:t>情要素</a:t>
            </a:r>
            <a:r>
              <a:rPr lang="zh-TW" altLang="zh-CN" sz="3200" b="1" dirty="0"/>
              <a:t> </a:t>
            </a:r>
            <a:r>
              <a:rPr lang="en-US" altLang="zh-CN" sz="3200" b="1">
                <a:latin typeface="Arial" panose="020B0604020202020204" pitchFamily="34" charset="0"/>
              </a:rPr>
              <a:t>——</a:t>
            </a:r>
            <a:r>
              <a:rPr lang="zh-TW" altLang="en-US" sz="3200" b="1" dirty="0"/>
              <a:t>弗洛姆（美</a:t>
            </a:r>
            <a:r>
              <a:rPr lang="zh-CN" altLang="en-US" sz="3200" b="1" dirty="0"/>
              <a:t>国</a:t>
            </a:r>
            <a:r>
              <a:rPr lang="zh-TW" altLang="en-US" sz="3200" b="1" dirty="0"/>
              <a:t>）</a:t>
            </a:r>
            <a:endParaRPr lang="zh-CN" altLang="en-US" sz="3200" b="1" dirty="0"/>
          </a:p>
        </p:txBody>
      </p:sp>
      <p:sp>
        <p:nvSpPr>
          <p:cNvPr id="294915" name="矩形 294914"/>
          <p:cNvSpPr/>
          <p:nvPr/>
        </p:nvSpPr>
        <p:spPr>
          <a:xfrm>
            <a:off x="1619250" y="2060575"/>
            <a:ext cx="6337300" cy="3749675"/>
          </a:xfrm>
          <a:prstGeom prst="rect">
            <a:avLst/>
          </a:prstGeom>
          <a:noFill/>
          <a:ln w="9525">
            <a:noFill/>
          </a:ln>
        </p:spPr>
        <p:txBody>
          <a:bodyPr anchor="ctr" anchorCtr="0">
            <a:spAutoFit/>
          </a:bodyPr>
          <a:p>
            <a:r>
              <a:rPr lang="zh-TW" altLang="zh-CN" sz="2800" b="0" dirty="0">
                <a:solidFill>
                  <a:srgbClr val="FF66FF"/>
                </a:solidFill>
                <a:latin typeface="华文细黑" panose="02010600040101010101" pitchFamily="2" charset="-122"/>
                <a:ea typeface="华文细黑" panose="02010600040101010101" pitchFamily="2" charset="-122"/>
              </a:rPr>
              <a:t> </a:t>
            </a:r>
            <a:r>
              <a:rPr lang="zh-TW" altLang="en-US" sz="2800" b="0" dirty="0">
                <a:solidFill>
                  <a:srgbClr val="FF66FF"/>
                </a:solidFill>
                <a:latin typeface="华文细黑" panose="02010600040101010101" pitchFamily="2" charset="-122"/>
                <a:ea typeface="华文细黑" panose="02010600040101010101" pitchFamily="2" charset="-122"/>
              </a:rPr>
              <a:t> </a:t>
            </a:r>
            <a:r>
              <a:rPr lang="zh-TW" altLang="zh-CN" sz="2800" b="0" dirty="0">
                <a:solidFill>
                  <a:srgbClr val="FF66FF"/>
                </a:solidFill>
                <a:latin typeface="华文细黑" panose="02010600040101010101" pitchFamily="2" charset="-122"/>
                <a:ea typeface="华文细黑" panose="02010600040101010101" pitchFamily="2" charset="-122"/>
              </a:rPr>
              <a:t> </a:t>
            </a:r>
            <a:r>
              <a:rPr lang="zh-TW" altLang="en-US" sz="2800" b="0" dirty="0">
                <a:solidFill>
                  <a:srgbClr val="FF66FF"/>
                </a:solidFill>
                <a:latin typeface="华文细黑" panose="02010600040101010101" pitchFamily="2" charset="-122"/>
                <a:ea typeface="华文细黑" panose="02010600040101010101" pitchFamily="2" charset="-122"/>
              </a:rPr>
              <a:t> </a:t>
            </a:r>
            <a:r>
              <a:rPr lang="zh-TW" altLang="zh-CN" sz="2800" b="0" dirty="0">
                <a:solidFill>
                  <a:srgbClr val="FF66FF"/>
                </a:solidFill>
                <a:latin typeface="华文细黑" panose="02010600040101010101" pitchFamily="2" charset="-122"/>
                <a:ea typeface="华文细黑" panose="02010600040101010101" pitchFamily="2" charset="-122"/>
              </a:rPr>
              <a:t> </a:t>
            </a:r>
            <a:r>
              <a:rPr lang="zh-TW" altLang="en-US" sz="2800" b="0" dirty="0">
                <a:solidFill>
                  <a:srgbClr val="FF66FF"/>
                </a:solidFill>
                <a:latin typeface="华文细黑" panose="02010600040101010101" pitchFamily="2" charset="-122"/>
                <a:ea typeface="华文细黑" panose="02010600040101010101" pitchFamily="2" charset="-122"/>
              </a:rPr>
              <a:t>  </a:t>
            </a:r>
            <a:r>
              <a:rPr lang="zh-TW" altLang="en-US" sz="3200" u="sng" dirty="0">
                <a:solidFill>
                  <a:srgbClr val="FF66FF"/>
                </a:solidFill>
                <a:latin typeface="华文细黑" panose="02010600040101010101" pitchFamily="2" charset="-122"/>
                <a:ea typeface="华文细黑" panose="02010600040101010101" pitchFamily="2" charset="-122"/>
              </a:rPr>
              <a:t>奉</a:t>
            </a:r>
            <a:r>
              <a:rPr lang="zh-CN" altLang="en-US" sz="3200" u="sng" dirty="0">
                <a:solidFill>
                  <a:srgbClr val="FF66FF"/>
                </a:solidFill>
                <a:latin typeface="华文细黑" panose="02010600040101010101" pitchFamily="2" charset="-122"/>
                <a:ea typeface="华文细黑" panose="02010600040101010101" pitchFamily="2" charset="-122"/>
              </a:rPr>
              <a:t>献</a:t>
            </a:r>
            <a:r>
              <a:rPr lang="zh-TW" altLang="en-US" sz="3200" dirty="0">
                <a:solidFill>
                  <a:srgbClr val="FF66FF"/>
                </a:solidFill>
                <a:latin typeface="华文细黑" panose="02010600040101010101" pitchFamily="2" charset="-122"/>
                <a:ea typeface="华文细黑" panose="02010600040101010101" pitchFamily="2" charset="-122"/>
              </a:rPr>
              <a:t>：</a:t>
            </a:r>
            <a:r>
              <a:rPr lang="zh-TW" altLang="en-US" sz="2800" b="0" dirty="0">
                <a:solidFill>
                  <a:schemeClr val="folHlink"/>
                </a:solidFill>
                <a:latin typeface="华文细黑" panose="02010600040101010101" pitchFamily="2" charset="-122"/>
                <a:ea typeface="华文细黑" panose="02010600040101010101" pitchFamily="2" charset="-122"/>
              </a:rPr>
              <a:t>能</a:t>
            </a:r>
            <a:r>
              <a:rPr lang="zh-CN" altLang="en-US" sz="2800" b="0" dirty="0">
                <a:solidFill>
                  <a:schemeClr val="folHlink"/>
                </a:solidFill>
                <a:latin typeface="华文细黑" panose="02010600040101010101" pitchFamily="2" charset="-122"/>
                <a:ea typeface="华文细黑" panose="02010600040101010101" pitchFamily="2" charset="-122"/>
              </a:rPr>
              <a:t>为心爱者无</a:t>
            </a:r>
            <a:r>
              <a:rPr lang="zh-TW" altLang="en-US" sz="2800" b="0" dirty="0">
                <a:solidFill>
                  <a:schemeClr val="folHlink"/>
                </a:solidFill>
                <a:latin typeface="华文细黑" panose="02010600040101010101" pitchFamily="2" charset="-122"/>
                <a:ea typeface="华文细黑" panose="02010600040101010101" pitchFamily="2" charset="-122"/>
              </a:rPr>
              <a:t>私地</a:t>
            </a:r>
            <a:r>
              <a:rPr lang="zh-CN" altLang="en-US" sz="2800" b="0" dirty="0">
                <a:solidFill>
                  <a:schemeClr val="folHlink"/>
                </a:solidFill>
                <a:latin typeface="华文细黑" panose="02010600040101010101" pitchFamily="2" charset="-122"/>
                <a:ea typeface="华文细黑" panose="02010600040101010101" pitchFamily="2" charset="-122"/>
              </a:rPr>
              <a:t>贡献</a:t>
            </a:r>
            <a:r>
              <a:rPr lang="zh-TW" altLang="en-US" sz="2800" b="0" dirty="0">
                <a:solidFill>
                  <a:schemeClr val="folHlink"/>
                </a:solidFill>
                <a:latin typeface="华文细黑" panose="02010600040101010101" pitchFamily="2" charset="-122"/>
                <a:ea typeface="华文细黑" panose="02010600040101010101" pitchFamily="2" charset="-122"/>
              </a:rPr>
              <a:t>自己的一切。</a:t>
            </a:r>
            <a:endParaRPr lang="zh-CN" altLang="en-US" sz="2800" b="0" dirty="0">
              <a:solidFill>
                <a:schemeClr val="folHlink"/>
              </a:solidFill>
              <a:latin typeface="华文细黑" panose="02010600040101010101" pitchFamily="2" charset="-122"/>
              <a:ea typeface="华文细黑" panose="02010600040101010101" pitchFamily="2" charset="-122"/>
            </a:endParaRPr>
          </a:p>
          <a:p>
            <a:r>
              <a:rPr lang="zh-TW" altLang="zh-CN" sz="3200" dirty="0">
                <a:solidFill>
                  <a:srgbClr val="FF66FF"/>
                </a:solidFill>
                <a:latin typeface="华文细黑" panose="02010600040101010101" pitchFamily="2" charset="-122"/>
                <a:ea typeface="华文细黑" panose="02010600040101010101" pitchFamily="2" charset="-122"/>
              </a:rPr>
              <a:t> </a:t>
            </a:r>
            <a:r>
              <a:rPr lang="zh-TW" altLang="en-US" sz="3200" dirty="0">
                <a:solidFill>
                  <a:srgbClr val="FF66FF"/>
                </a:solidFill>
                <a:latin typeface="华文细黑" panose="02010600040101010101" pitchFamily="2" charset="-122"/>
                <a:ea typeface="华文细黑" panose="02010600040101010101" pitchFamily="2" charset="-122"/>
              </a:rPr>
              <a:t> </a:t>
            </a:r>
            <a:r>
              <a:rPr lang="zh-TW" altLang="zh-CN" sz="3200" dirty="0">
                <a:solidFill>
                  <a:srgbClr val="FF66FF"/>
                </a:solidFill>
                <a:latin typeface="华文细黑" panose="02010600040101010101" pitchFamily="2" charset="-122"/>
                <a:ea typeface="华文细黑" panose="02010600040101010101" pitchFamily="2" charset="-122"/>
              </a:rPr>
              <a:t> </a:t>
            </a:r>
            <a:r>
              <a:rPr lang="zh-TW" altLang="en-US" sz="3200" dirty="0">
                <a:solidFill>
                  <a:srgbClr val="FF66FF"/>
                </a:solidFill>
                <a:latin typeface="华文细黑" panose="02010600040101010101" pitchFamily="2" charset="-122"/>
                <a:ea typeface="华文细黑" panose="02010600040101010101" pitchFamily="2" charset="-122"/>
              </a:rPr>
              <a:t> </a:t>
            </a:r>
            <a:r>
              <a:rPr lang="zh-TW" altLang="zh-CN" sz="3200" dirty="0">
                <a:solidFill>
                  <a:srgbClr val="FF66FF"/>
                </a:solidFill>
                <a:latin typeface="华文细黑" panose="02010600040101010101" pitchFamily="2" charset="-122"/>
                <a:ea typeface="华文细黑" panose="02010600040101010101" pitchFamily="2" charset="-122"/>
              </a:rPr>
              <a:t> </a:t>
            </a:r>
            <a:r>
              <a:rPr lang="zh-TW" altLang="en-US" sz="3200" dirty="0">
                <a:solidFill>
                  <a:srgbClr val="FF66FF"/>
                </a:solidFill>
                <a:latin typeface="华文细黑" panose="02010600040101010101" pitchFamily="2" charset="-122"/>
                <a:ea typeface="华文细黑" panose="02010600040101010101" pitchFamily="2" charset="-122"/>
              </a:rPr>
              <a:t> </a:t>
            </a:r>
            <a:r>
              <a:rPr lang="zh-CN" altLang="en-US" sz="3200" u="sng" dirty="0">
                <a:solidFill>
                  <a:srgbClr val="FF66FF"/>
                </a:solidFill>
                <a:latin typeface="华文细黑" panose="02010600040101010101" pitchFamily="2" charset="-122"/>
                <a:ea typeface="华文细黑" panose="02010600040101010101" pitchFamily="2" charset="-122"/>
              </a:rPr>
              <a:t>责</a:t>
            </a:r>
            <a:r>
              <a:rPr lang="zh-TW" altLang="en-US" sz="3200" u="sng" dirty="0">
                <a:solidFill>
                  <a:srgbClr val="FF66FF"/>
                </a:solidFill>
                <a:latin typeface="华文细黑" panose="02010600040101010101" pitchFamily="2" charset="-122"/>
                <a:ea typeface="华文细黑" panose="02010600040101010101" pitchFamily="2" charset="-122"/>
              </a:rPr>
              <a:t>任</a:t>
            </a:r>
            <a:r>
              <a:rPr lang="zh-TW" altLang="en-US" sz="3200" dirty="0">
                <a:solidFill>
                  <a:srgbClr val="FF66FF"/>
                </a:solidFill>
                <a:latin typeface="华文细黑" panose="02010600040101010101" pitchFamily="2" charset="-122"/>
                <a:ea typeface="华文细黑" panose="02010600040101010101" pitchFamily="2" charset="-122"/>
              </a:rPr>
              <a:t>：</a:t>
            </a:r>
            <a:r>
              <a:rPr lang="zh-TW" altLang="en-US" sz="2800" b="0" dirty="0">
                <a:solidFill>
                  <a:schemeClr val="folHlink"/>
                </a:solidFill>
                <a:latin typeface="华文细黑" panose="02010600040101010101" pitchFamily="2" charset="-122"/>
                <a:ea typeface="华文细黑" panose="02010600040101010101" pitchFamily="2" charset="-122"/>
              </a:rPr>
              <a:t>能</a:t>
            </a:r>
            <a:r>
              <a:rPr lang="zh-CN" altLang="en-US" sz="2800" b="0" dirty="0">
                <a:solidFill>
                  <a:schemeClr val="folHlink"/>
                </a:solidFill>
                <a:latin typeface="华文细黑" panose="02010600040101010101" pitchFamily="2" charset="-122"/>
                <a:ea typeface="华文细黑" panose="02010600040101010101" pitchFamily="2" charset="-122"/>
              </a:rPr>
              <a:t>为相爱的关系严格</a:t>
            </a:r>
            <a:r>
              <a:rPr lang="zh-TW" altLang="en-US" sz="2800" b="0" dirty="0">
                <a:solidFill>
                  <a:schemeClr val="folHlink"/>
                </a:solidFill>
                <a:latin typeface="华文细黑" panose="02010600040101010101" pitchFamily="2" charset="-122"/>
                <a:ea typeface="华文细黑" panose="02010600040101010101" pitchFamily="2" charset="-122"/>
              </a:rPr>
              <a:t>恪守一切承諾。</a:t>
            </a:r>
            <a:endParaRPr lang="zh-CN" altLang="en-US" sz="2800" b="0" dirty="0">
              <a:solidFill>
                <a:schemeClr val="folHlink"/>
              </a:solidFill>
              <a:latin typeface="华文细黑" panose="02010600040101010101" pitchFamily="2" charset="-122"/>
              <a:ea typeface="华文细黑" panose="02010600040101010101" pitchFamily="2" charset="-122"/>
            </a:endParaRPr>
          </a:p>
          <a:p>
            <a:r>
              <a:rPr lang="zh-TW" altLang="zh-CN" sz="2800" dirty="0">
                <a:solidFill>
                  <a:srgbClr val="FF66FF"/>
                </a:solidFill>
                <a:latin typeface="华文细黑" panose="02010600040101010101" pitchFamily="2" charset="-122"/>
                <a:ea typeface="华文细黑" panose="02010600040101010101" pitchFamily="2" charset="-122"/>
              </a:rPr>
              <a:t> </a:t>
            </a:r>
            <a:r>
              <a:rPr lang="zh-TW" altLang="en-US" sz="2800" dirty="0">
                <a:solidFill>
                  <a:srgbClr val="FF66FF"/>
                </a:solidFill>
                <a:latin typeface="华文细黑" panose="02010600040101010101" pitchFamily="2" charset="-122"/>
                <a:ea typeface="华文细黑" panose="02010600040101010101" pitchFamily="2" charset="-122"/>
              </a:rPr>
              <a:t> </a:t>
            </a:r>
            <a:r>
              <a:rPr lang="zh-TW" altLang="zh-CN" sz="2800" dirty="0">
                <a:solidFill>
                  <a:srgbClr val="FF66FF"/>
                </a:solidFill>
                <a:latin typeface="华文细黑" panose="02010600040101010101" pitchFamily="2" charset="-122"/>
                <a:ea typeface="华文细黑" panose="02010600040101010101" pitchFamily="2" charset="-122"/>
              </a:rPr>
              <a:t> </a:t>
            </a:r>
            <a:r>
              <a:rPr lang="zh-TW" altLang="en-US" sz="2800" dirty="0">
                <a:solidFill>
                  <a:srgbClr val="FF66FF"/>
                </a:solidFill>
                <a:latin typeface="华文细黑" panose="02010600040101010101" pitchFamily="2" charset="-122"/>
                <a:ea typeface="华文细黑" panose="02010600040101010101" pitchFamily="2" charset="-122"/>
              </a:rPr>
              <a:t> </a:t>
            </a:r>
            <a:r>
              <a:rPr lang="zh-TW" altLang="zh-CN" sz="2800" dirty="0">
                <a:solidFill>
                  <a:srgbClr val="FF66FF"/>
                </a:solidFill>
                <a:latin typeface="华文细黑" panose="02010600040101010101" pitchFamily="2" charset="-122"/>
                <a:ea typeface="华文细黑" panose="02010600040101010101" pitchFamily="2" charset="-122"/>
              </a:rPr>
              <a:t> </a:t>
            </a:r>
            <a:r>
              <a:rPr lang="zh-TW" altLang="en-US" sz="2800" dirty="0">
                <a:solidFill>
                  <a:srgbClr val="FF66FF"/>
                </a:solidFill>
                <a:latin typeface="华文细黑" panose="02010600040101010101" pitchFamily="2" charset="-122"/>
                <a:ea typeface="华文细黑" panose="02010600040101010101" pitchFamily="2" charset="-122"/>
              </a:rPr>
              <a:t> </a:t>
            </a:r>
            <a:r>
              <a:rPr lang="zh-TW" altLang="zh-CN" sz="2800" dirty="0">
                <a:solidFill>
                  <a:srgbClr val="FF66FF"/>
                </a:solidFill>
                <a:latin typeface="华文细黑" panose="02010600040101010101" pitchFamily="2" charset="-122"/>
                <a:ea typeface="华文细黑" panose="02010600040101010101" pitchFamily="2" charset="-122"/>
              </a:rPr>
              <a:t> </a:t>
            </a:r>
            <a:r>
              <a:rPr lang="zh-TW" altLang="en-US" sz="3200" u="sng" dirty="0">
                <a:solidFill>
                  <a:srgbClr val="FF66FF"/>
                </a:solidFill>
                <a:latin typeface="华文细黑" panose="02010600040101010101" pitchFamily="2" charset="-122"/>
                <a:ea typeface="华文细黑" panose="02010600040101010101" pitchFamily="2" charset="-122"/>
              </a:rPr>
              <a:t>尊重</a:t>
            </a:r>
            <a:r>
              <a:rPr lang="zh-TW" altLang="en-US" sz="3200" dirty="0">
                <a:solidFill>
                  <a:srgbClr val="FF66FF"/>
                </a:solidFill>
                <a:latin typeface="华文细黑" panose="02010600040101010101" pitchFamily="2" charset="-122"/>
                <a:ea typeface="华文细黑" panose="02010600040101010101" pitchFamily="2" charset="-122"/>
              </a:rPr>
              <a:t>：</a:t>
            </a:r>
            <a:r>
              <a:rPr lang="zh-TW" altLang="en-US" sz="2800" b="0" dirty="0">
                <a:solidFill>
                  <a:schemeClr val="folHlink"/>
                </a:solidFill>
                <a:latin typeface="华文细黑" panose="02010600040101010101" pitchFamily="2" charset="-122"/>
                <a:ea typeface="华文细黑" panose="02010600040101010101" pitchFamily="2" charset="-122"/>
              </a:rPr>
              <a:t>不以自己的需要勉強</a:t>
            </a:r>
            <a:r>
              <a:rPr lang="zh-CN" altLang="en-US" sz="2800" b="0" dirty="0">
                <a:solidFill>
                  <a:schemeClr val="folHlink"/>
                </a:solidFill>
                <a:latin typeface="华文细黑" panose="02010600040101010101" pitchFamily="2" charset="-122"/>
                <a:ea typeface="华文细黑" panose="02010600040101010101" pitchFamily="2" charset="-122"/>
              </a:rPr>
              <a:t>对</a:t>
            </a:r>
            <a:r>
              <a:rPr lang="zh-TW" altLang="en-US" sz="2800" b="0" dirty="0">
                <a:solidFill>
                  <a:schemeClr val="folHlink"/>
                </a:solidFill>
                <a:latin typeface="华文细黑" panose="02010600040101010101" pitchFamily="2" charset="-122"/>
                <a:ea typeface="华文细黑" panose="02010600040101010101" pitchFamily="2" charset="-122"/>
              </a:rPr>
              <a:t>方去改</a:t>
            </a:r>
            <a:r>
              <a:rPr lang="zh-CN" altLang="en-US" sz="2800" b="0" dirty="0">
                <a:solidFill>
                  <a:schemeClr val="folHlink"/>
                </a:solidFill>
                <a:latin typeface="华文细黑" panose="02010600040101010101" pitchFamily="2" charset="-122"/>
                <a:ea typeface="华文细黑" panose="02010600040101010101" pitchFamily="2" charset="-122"/>
              </a:rPr>
              <a:t>变</a:t>
            </a:r>
            <a:r>
              <a:rPr lang="zh-TW" altLang="en-US" sz="2800" b="0" dirty="0">
                <a:solidFill>
                  <a:schemeClr val="folHlink"/>
                </a:solidFill>
                <a:latin typeface="华文细黑" panose="02010600040101010101" pitchFamily="2" charset="-122"/>
                <a:ea typeface="华文细黑" panose="02010600040101010101" pitchFamily="2" charset="-122"/>
              </a:rPr>
              <a:t>，在分歧面前</a:t>
            </a:r>
            <a:r>
              <a:rPr lang="zh-CN" altLang="en-US" sz="2800" b="0" dirty="0">
                <a:solidFill>
                  <a:schemeClr val="folHlink"/>
                </a:solidFill>
                <a:latin typeface="华文细黑" panose="02010600040101010101" pitchFamily="2" charset="-122"/>
                <a:ea typeface="华文细黑" panose="02010600040101010101" pitchFamily="2" charset="-122"/>
              </a:rPr>
              <a:t>求同存异</a:t>
            </a:r>
            <a:r>
              <a:rPr lang="zh-TW" altLang="en-US" sz="2800" b="0" dirty="0">
                <a:solidFill>
                  <a:schemeClr val="folHlink"/>
                </a:solidFill>
                <a:latin typeface="华文细黑" panose="02010600040101010101" pitchFamily="2" charset="-122"/>
                <a:ea typeface="华文细黑" panose="02010600040101010101" pitchFamily="2" charset="-122"/>
              </a:rPr>
              <a:t>。</a:t>
            </a:r>
            <a:endParaRPr lang="zh-CN" altLang="en-US" sz="2800" b="0" dirty="0">
              <a:solidFill>
                <a:schemeClr val="folHlink"/>
              </a:solidFill>
              <a:latin typeface="华文细黑" panose="02010600040101010101" pitchFamily="2" charset="-122"/>
              <a:ea typeface="华文细黑" panose="02010600040101010101" pitchFamily="2" charset="-122"/>
            </a:endParaRPr>
          </a:p>
          <a:p>
            <a:r>
              <a:rPr lang="zh-TW" altLang="zh-CN" sz="3200" dirty="0">
                <a:solidFill>
                  <a:srgbClr val="FF66FF"/>
                </a:solidFill>
                <a:latin typeface="华文细黑" panose="02010600040101010101" pitchFamily="2" charset="-122"/>
                <a:ea typeface="华文细黑" panose="02010600040101010101" pitchFamily="2" charset="-122"/>
              </a:rPr>
              <a:t> </a:t>
            </a:r>
            <a:r>
              <a:rPr lang="zh-TW" altLang="en-US" sz="3200" dirty="0">
                <a:solidFill>
                  <a:srgbClr val="FF66FF"/>
                </a:solidFill>
                <a:latin typeface="华文细黑" panose="02010600040101010101" pitchFamily="2" charset="-122"/>
                <a:ea typeface="华文细黑" panose="02010600040101010101" pitchFamily="2" charset="-122"/>
              </a:rPr>
              <a:t> </a:t>
            </a:r>
            <a:r>
              <a:rPr lang="zh-TW" altLang="zh-CN" sz="3200" dirty="0">
                <a:solidFill>
                  <a:srgbClr val="FF66FF"/>
                </a:solidFill>
                <a:latin typeface="华文细黑" panose="02010600040101010101" pitchFamily="2" charset="-122"/>
                <a:ea typeface="华文细黑" panose="02010600040101010101" pitchFamily="2" charset="-122"/>
              </a:rPr>
              <a:t> </a:t>
            </a:r>
            <a:r>
              <a:rPr lang="zh-TW" altLang="en-US" sz="3200" dirty="0">
                <a:solidFill>
                  <a:srgbClr val="FF66FF"/>
                </a:solidFill>
                <a:latin typeface="华文细黑" panose="02010600040101010101" pitchFamily="2" charset="-122"/>
                <a:ea typeface="华文细黑" panose="02010600040101010101" pitchFamily="2" charset="-122"/>
              </a:rPr>
              <a:t> </a:t>
            </a:r>
            <a:r>
              <a:rPr lang="zh-TW" altLang="zh-CN" sz="3200" dirty="0">
                <a:solidFill>
                  <a:srgbClr val="FF66FF"/>
                </a:solidFill>
                <a:latin typeface="华文细黑" panose="02010600040101010101" pitchFamily="2" charset="-122"/>
                <a:ea typeface="华文细黑" panose="02010600040101010101" pitchFamily="2" charset="-122"/>
              </a:rPr>
              <a:t> </a:t>
            </a:r>
            <a:r>
              <a:rPr lang="zh-TW" altLang="en-US" sz="3200" dirty="0">
                <a:solidFill>
                  <a:srgbClr val="FF66FF"/>
                </a:solidFill>
                <a:latin typeface="华文细黑" panose="02010600040101010101" pitchFamily="2" charset="-122"/>
                <a:ea typeface="华文细黑" panose="02010600040101010101" pitchFamily="2" charset="-122"/>
              </a:rPr>
              <a:t> </a:t>
            </a:r>
            <a:r>
              <a:rPr lang="zh-TW" altLang="en-US" sz="3200" u="sng" dirty="0">
                <a:solidFill>
                  <a:srgbClr val="FF66FF"/>
                </a:solidFill>
                <a:latin typeface="华文细黑" panose="02010600040101010101" pitchFamily="2" charset="-122"/>
                <a:ea typeface="华文细黑" panose="02010600040101010101" pitchFamily="2" charset="-122"/>
              </a:rPr>
              <a:t>理解</a:t>
            </a:r>
            <a:r>
              <a:rPr lang="zh-TW" altLang="en-US" sz="3200" dirty="0">
                <a:solidFill>
                  <a:srgbClr val="FF66FF"/>
                </a:solidFill>
                <a:latin typeface="华文细黑" panose="02010600040101010101" pitchFamily="2" charset="-122"/>
                <a:ea typeface="华文细黑" panose="02010600040101010101" pitchFamily="2" charset="-122"/>
              </a:rPr>
              <a:t>：</a:t>
            </a:r>
            <a:r>
              <a:rPr lang="zh-TW" altLang="en-US" sz="2800" b="0" dirty="0">
                <a:solidFill>
                  <a:schemeClr val="folHlink"/>
                </a:solidFill>
                <a:latin typeface="华文细黑" panose="02010600040101010101" pitchFamily="2" charset="-122"/>
                <a:ea typeface="华文细黑" panose="02010600040101010101" pitchFamily="2" charset="-122"/>
              </a:rPr>
              <a:t>能</a:t>
            </a:r>
            <a:r>
              <a:rPr lang="zh-CN" altLang="en-US" sz="2800" b="0" dirty="0">
                <a:solidFill>
                  <a:schemeClr val="folHlink"/>
                </a:solidFill>
                <a:latin typeface="华文细黑" panose="02010600040101010101" pitchFamily="2" charset="-122"/>
                <a:ea typeface="华文细黑" panose="02010600040101010101" pitchFamily="2" charset="-122"/>
              </a:rPr>
              <a:t>设身处地地为对方着</a:t>
            </a:r>
            <a:r>
              <a:rPr lang="zh-TW" altLang="en-US" sz="2800" b="0" dirty="0">
                <a:solidFill>
                  <a:schemeClr val="folHlink"/>
                </a:solidFill>
                <a:latin typeface="华文细黑" panose="02010600040101010101" pitchFamily="2" charset="-122"/>
                <a:ea typeface="华文细黑" panose="02010600040101010101" pitchFamily="2" charset="-122"/>
              </a:rPr>
              <a:t>想，善</a:t>
            </a:r>
            <a:r>
              <a:rPr lang="zh-CN" altLang="en-US" sz="2800" b="0" dirty="0">
                <a:solidFill>
                  <a:schemeClr val="folHlink"/>
                </a:solidFill>
                <a:latin typeface="华文细黑" panose="02010600040101010101" pitchFamily="2" charset="-122"/>
                <a:ea typeface="华文细黑" panose="02010600040101010101" pitchFamily="2" charset="-122"/>
              </a:rPr>
              <a:t>于沟</a:t>
            </a:r>
            <a:r>
              <a:rPr lang="zh-TW" altLang="en-US" sz="2800" b="0" dirty="0">
                <a:solidFill>
                  <a:schemeClr val="folHlink"/>
                </a:solidFill>
                <a:latin typeface="华文细黑" panose="02010600040101010101" pitchFamily="2" charset="-122"/>
                <a:ea typeface="华文细黑" panose="02010600040101010101" pitchFamily="2" charset="-122"/>
              </a:rPr>
              <a:t>通，善</a:t>
            </a:r>
            <a:r>
              <a:rPr lang="zh-CN" altLang="en-US" sz="2800" b="0" dirty="0">
                <a:solidFill>
                  <a:schemeClr val="folHlink"/>
                </a:solidFill>
                <a:latin typeface="华文细黑" panose="02010600040101010101" pitchFamily="2" charset="-122"/>
                <a:ea typeface="华文细黑" panose="02010600040101010101" pitchFamily="2" charset="-122"/>
              </a:rPr>
              <a:t>于发</a:t>
            </a:r>
            <a:r>
              <a:rPr lang="zh-TW" altLang="en-US" sz="2800" b="0" dirty="0">
                <a:solidFill>
                  <a:schemeClr val="folHlink"/>
                </a:solidFill>
                <a:latin typeface="华文细黑" panose="02010600040101010101" pitchFamily="2" charset="-122"/>
                <a:ea typeface="华文细黑" panose="02010600040101010101" pitchFamily="2" charset="-122"/>
              </a:rPr>
              <a:t>展</a:t>
            </a:r>
            <a:r>
              <a:rPr lang="zh-CN" altLang="en-US" sz="2800" b="0" dirty="0">
                <a:solidFill>
                  <a:schemeClr val="folHlink"/>
                </a:solidFill>
                <a:latin typeface="华文细黑" panose="02010600040101010101" pitchFamily="2" charset="-122"/>
                <a:ea typeface="华文细黑" panose="02010600040101010101" pitchFamily="2" charset="-122"/>
              </a:rPr>
              <a:t>爱</a:t>
            </a:r>
            <a:r>
              <a:rPr lang="zh-TW" altLang="en-US" sz="2800" b="0" dirty="0">
                <a:solidFill>
                  <a:schemeClr val="folHlink"/>
                </a:solidFill>
                <a:latin typeface="华文细黑" panose="02010600040101010101" pitchFamily="2" charset="-122"/>
                <a:ea typeface="华文细黑" panose="02010600040101010101" pitchFamily="2" charset="-122"/>
              </a:rPr>
              <a:t>的情感。</a:t>
            </a:r>
            <a:endParaRPr lang="zh-CN" altLang="en-US" sz="2800" b="0" dirty="0">
              <a:solidFill>
                <a:schemeClr val="folHlink"/>
              </a:solidFill>
              <a:latin typeface="华文细黑" panose="02010600040101010101" pitchFamily="2" charset="-122"/>
              <a:ea typeface="华文细黑" panose="02010600040101010101" pitchFamily="2" charset="-122"/>
            </a:endParaRPr>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4915">
                                            <p:txEl>
                                              <p:charRg st="0" end="2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4915">
                                            <p:txEl>
                                              <p:charRg st="27" end="5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4915">
                                            <p:txEl>
                                              <p:charRg st="53" end="8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4915">
                                            <p:txEl>
                                              <p:charRg st="89" end="12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4674" name="标题 284673"/>
          <p:cNvSpPr>
            <a:spLocks noGrp="1"/>
          </p:cNvSpPr>
          <p:nvPr>
            <p:ph type="title"/>
          </p:nvPr>
        </p:nvSpPr>
        <p:spPr>
          <a:xfrm>
            <a:off x="1331913" y="742950"/>
            <a:ext cx="6877050" cy="1462088"/>
          </a:xfrm>
        </p:spPr>
        <p:txBody>
          <a:bodyPr vert="horz" wrap="square" lIns="91440" tIns="45720" rIns="91440" bIns="45720" anchor="b" anchorCtr="0"/>
          <a:p>
            <a:br>
              <a:rPr lang="en-US" altLang="zh-CN" sz="3200" b="1" dirty="0"/>
            </a:br>
            <a:br>
              <a:rPr lang="en-US" altLang="zh-CN" sz="3200" b="1" dirty="0"/>
            </a:br>
            <a:r>
              <a:rPr lang="en-US" altLang="zh-CN" sz="3200" b="1"/>
              <a:t>C</a:t>
            </a:r>
            <a:r>
              <a:rPr lang="zh-CN" altLang="en-US" sz="3200" b="1" dirty="0"/>
              <a:t>、早恋的类型</a:t>
            </a:r>
            <a:br>
              <a:rPr lang="zh-CN" altLang="en-US" sz="3200" b="1" dirty="0"/>
            </a:br>
            <a:endParaRPr lang="zh-CN" altLang="en-US" sz="3200" b="1" dirty="0"/>
          </a:p>
        </p:txBody>
      </p:sp>
      <p:sp>
        <p:nvSpPr>
          <p:cNvPr id="284675" name="文本占位符 284674"/>
          <p:cNvSpPr>
            <a:spLocks noGrp="1"/>
          </p:cNvSpPr>
          <p:nvPr>
            <p:ph type="body" idx="1"/>
          </p:nvPr>
        </p:nvSpPr>
        <p:spPr>
          <a:xfrm>
            <a:off x="1398588" y="2017713"/>
            <a:ext cx="3101975" cy="4114800"/>
          </a:xfrm>
        </p:spPr>
        <p:txBody>
          <a:bodyPr/>
          <a:p>
            <a:pPr>
              <a:lnSpc>
                <a:spcPct val="120000"/>
              </a:lnSpc>
            </a:pPr>
            <a:r>
              <a:rPr lang="zh-CN" altLang="en-US" sz="2800" dirty="0"/>
              <a:t>单恋型</a:t>
            </a:r>
            <a:endParaRPr lang="zh-CN" altLang="en-US" sz="2800" dirty="0"/>
          </a:p>
          <a:p>
            <a:pPr>
              <a:lnSpc>
                <a:spcPct val="120000"/>
              </a:lnSpc>
            </a:pPr>
            <a:r>
              <a:rPr lang="zh-CN" altLang="en-US" sz="2800" dirty="0"/>
              <a:t>好奇型</a:t>
            </a:r>
            <a:endParaRPr lang="zh-CN" altLang="en-US" sz="2800" dirty="0"/>
          </a:p>
          <a:p>
            <a:pPr>
              <a:lnSpc>
                <a:spcPct val="120000"/>
              </a:lnSpc>
            </a:pPr>
            <a:r>
              <a:rPr lang="zh-CN" altLang="en-US" sz="2800" dirty="0"/>
              <a:t>被诱惑型</a:t>
            </a:r>
            <a:endParaRPr lang="zh-CN" altLang="en-US" sz="2800" dirty="0"/>
          </a:p>
          <a:p>
            <a:pPr>
              <a:lnSpc>
                <a:spcPct val="120000"/>
              </a:lnSpc>
            </a:pPr>
            <a:r>
              <a:rPr lang="zh-CN" altLang="en-US" sz="2800" dirty="0"/>
              <a:t>仰慕型</a:t>
            </a:r>
            <a:endParaRPr lang="zh-CN" altLang="en-US" sz="2800" dirty="0"/>
          </a:p>
          <a:p>
            <a:pPr>
              <a:lnSpc>
                <a:spcPct val="120000"/>
              </a:lnSpc>
            </a:pPr>
            <a:r>
              <a:rPr lang="zh-CN" altLang="en-US" sz="2800" dirty="0"/>
              <a:t>模仿型</a:t>
            </a:r>
            <a:endParaRPr lang="zh-CN" altLang="en-US" sz="2800" dirty="0"/>
          </a:p>
          <a:p>
            <a:pPr>
              <a:lnSpc>
                <a:spcPct val="120000"/>
              </a:lnSpc>
            </a:pPr>
            <a:endParaRPr lang="zh-CN" altLang="en-US" sz="2800" dirty="0"/>
          </a:p>
        </p:txBody>
      </p:sp>
      <p:pic>
        <p:nvPicPr>
          <p:cNvPr id="284678" name="图片 284677" descr="zaolian3"/>
          <p:cNvPicPr>
            <a:picLocks noChangeAspect="1"/>
          </p:cNvPicPr>
          <p:nvPr/>
        </p:nvPicPr>
        <p:blipFill>
          <a:blip r:embed="rId1"/>
          <a:stretch>
            <a:fillRect/>
          </a:stretch>
        </p:blipFill>
        <p:spPr>
          <a:xfrm>
            <a:off x="4211638" y="2205038"/>
            <a:ext cx="3960812" cy="2970212"/>
          </a:xfrm>
          <a:prstGeom prst="rect">
            <a:avLst/>
          </a:prstGeom>
          <a:noFill/>
          <a:ln w="9525">
            <a:noFill/>
          </a:ln>
        </p:spPr>
      </p:pic>
      <p:pic>
        <p:nvPicPr>
          <p:cNvPr id="2" name="图片 1" descr="健促会会标"/>
          <p:cNvPicPr>
            <a:picLocks noChangeAspect="1"/>
          </p:cNvPicPr>
          <p:nvPr>
            <p:custDataLst>
              <p:tags r:id="rId2"/>
            </p:custDataLst>
          </p:nvPr>
        </p:nvPicPr>
        <p:blipFill>
          <a:blip r:embed="rId3"/>
          <a:stretch>
            <a:fillRect/>
          </a:stretch>
        </p:blipFill>
        <p:spPr>
          <a:xfrm>
            <a:off x="10795" y="34290"/>
            <a:ext cx="1061085" cy="920115"/>
          </a:xfrm>
          <a:prstGeom prst="rect">
            <a:avLst/>
          </a:prstGeom>
        </p:spPr>
      </p:pic>
      <p:sp>
        <p:nvSpPr>
          <p:cNvPr id="29" name="文本框 4"/>
          <p:cNvSpPr txBox="1">
            <a:spLocks noChangeArrowheads="1"/>
          </p:cNvSpPr>
          <p:nvPr>
            <p:custDataLst>
              <p:tags r:id="rId4"/>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7394" name="标题 187393"/>
          <p:cNvSpPr>
            <a:spLocks noGrp="1"/>
          </p:cNvSpPr>
          <p:nvPr>
            <p:ph type="title"/>
          </p:nvPr>
        </p:nvSpPr>
        <p:spPr>
          <a:xfrm>
            <a:off x="1835150" y="214313"/>
            <a:ext cx="6553200" cy="1462087"/>
          </a:xfrm>
        </p:spPr>
        <p:txBody>
          <a:bodyPr vert="horz" wrap="square" lIns="91440" tIns="45720" rIns="91440" bIns="45720" anchor="b" anchorCtr="0"/>
          <a:p>
            <a:br>
              <a:rPr lang="en-US" altLang="zh-CN" sz="3200" b="1"/>
            </a:br>
            <a:r>
              <a:rPr lang="zh-CN" altLang="en-US" sz="3200" b="1" dirty="0"/>
              <a:t>（</a:t>
            </a:r>
            <a:r>
              <a:rPr lang="en-US" altLang="zh-CN" sz="3200" b="1"/>
              <a:t>1</a:t>
            </a:r>
            <a:r>
              <a:rPr lang="zh-CN" altLang="en-US" sz="3200" b="1" dirty="0"/>
              <a:t>）单恋型 </a:t>
            </a:r>
            <a:endParaRPr lang="zh-CN" altLang="en-US" sz="3200" b="1" dirty="0"/>
          </a:p>
        </p:txBody>
      </p:sp>
      <p:sp>
        <p:nvSpPr>
          <p:cNvPr id="187395" name="文本占位符 187394"/>
          <p:cNvSpPr>
            <a:spLocks noGrp="1"/>
          </p:cNvSpPr>
          <p:nvPr>
            <p:ph type="body" idx="1"/>
          </p:nvPr>
        </p:nvSpPr>
        <p:spPr>
          <a:xfrm>
            <a:off x="900113" y="1844675"/>
            <a:ext cx="7421562" cy="4679950"/>
          </a:xfrm>
        </p:spPr>
        <p:txBody>
          <a:bodyPr/>
          <a:p>
            <a:pPr>
              <a:buNone/>
            </a:pPr>
            <a:r>
              <a:rPr lang="en-US" altLang="zh-CN" sz="2400" dirty="0"/>
              <a:t>       </a:t>
            </a:r>
            <a:r>
              <a:rPr lang="zh-CN" altLang="en-US" sz="2400" dirty="0"/>
              <a:t>王</a:t>
            </a:r>
            <a:r>
              <a:rPr lang="en-US" altLang="zh-CN" sz="2400"/>
              <a:t>X</a:t>
            </a:r>
            <a:r>
              <a:rPr lang="zh-CN" altLang="en-US" sz="2400" dirty="0"/>
              <a:t>，女，初三学生。</a:t>
            </a:r>
            <a:r>
              <a:rPr lang="en-US" altLang="zh-CN" sz="2400"/>
              <a:t>15</a:t>
            </a:r>
            <a:r>
              <a:rPr lang="zh-CN" altLang="en-US" sz="2400" dirty="0"/>
              <a:t>岁生日时，文艺委员还唱了一首她最爱听的歌来助兴。王</a:t>
            </a:r>
            <a:r>
              <a:rPr lang="en-US" altLang="zh-CN" sz="2400"/>
              <a:t>X</a:t>
            </a:r>
            <a:r>
              <a:rPr lang="zh-CN" altLang="en-US" sz="2400" dirty="0"/>
              <a:t>听着文艺委员动听的歌声，联想到平时对她的热情和主动帮助，突然有一种从来没有过的特殊感受。</a:t>
            </a:r>
            <a:endParaRPr lang="zh-CN" altLang="en-US" sz="2400" dirty="0"/>
          </a:p>
          <a:p>
            <a:pPr>
              <a:buNone/>
            </a:pPr>
            <a:endParaRPr lang="zh-CN" altLang="en-US" sz="2400" dirty="0"/>
          </a:p>
          <a:p>
            <a:pPr>
              <a:buNone/>
            </a:pPr>
            <a:r>
              <a:rPr lang="zh-CN" altLang="en-US" sz="2400" dirty="0"/>
              <a:t>        此后，她一看到文艺委员便不知所措，并认为文艺委员也处处久留心自己。王</a:t>
            </a:r>
            <a:r>
              <a:rPr lang="en-US" altLang="zh-CN" sz="2400"/>
              <a:t>X</a:t>
            </a:r>
            <a:r>
              <a:rPr lang="zh-CN" altLang="en-US" sz="2400" dirty="0"/>
              <a:t>在咨询电话中说：“我能感受到他常常注视着我，比如上体育课我跑步时，下课我与别人讲话时等，他都在看着我。他既然对我好，为什么不向我表白呢？他是不是不好意思开口呢？”</a:t>
            </a:r>
            <a:endParaRPr lang="zh-CN" altLang="en-US" sz="2400" dirty="0"/>
          </a:p>
          <a:p>
            <a:endParaRPr lang="zh-CN" altLang="en-US" sz="24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8418" name="标题 188417"/>
          <p:cNvSpPr>
            <a:spLocks noGrp="1"/>
          </p:cNvSpPr>
          <p:nvPr>
            <p:ph type="title"/>
          </p:nvPr>
        </p:nvSpPr>
        <p:spPr/>
        <p:txBody>
          <a:bodyPr vert="horz" wrap="square" lIns="91440" tIns="45720" rIns="91440" bIns="45720" anchor="b" anchorCtr="0"/>
          <a:p>
            <a:r>
              <a:rPr lang="zh-CN" altLang="en-US" sz="3200" b="1" dirty="0"/>
              <a:t>（</a:t>
            </a:r>
            <a:r>
              <a:rPr lang="en-US" altLang="zh-CN" sz="3200" b="1"/>
              <a:t>2</a:t>
            </a:r>
            <a:r>
              <a:rPr lang="zh-CN" altLang="en-US" sz="3200" b="1" dirty="0"/>
              <a:t>）好奇型</a:t>
            </a:r>
            <a:endParaRPr lang="zh-CN" altLang="en-US" sz="3200" b="1" dirty="0"/>
          </a:p>
        </p:txBody>
      </p:sp>
      <p:sp>
        <p:nvSpPr>
          <p:cNvPr id="188419" name="文本占位符 188418"/>
          <p:cNvSpPr>
            <a:spLocks noGrp="1"/>
          </p:cNvSpPr>
          <p:nvPr>
            <p:ph type="body" idx="1"/>
          </p:nvPr>
        </p:nvSpPr>
        <p:spPr>
          <a:xfrm>
            <a:off x="900113" y="2017713"/>
            <a:ext cx="7772400" cy="4364037"/>
          </a:xfrm>
        </p:spPr>
        <p:txBody>
          <a:bodyPr/>
          <a:p>
            <a:pPr>
              <a:lnSpc>
                <a:spcPct val="120000"/>
              </a:lnSpc>
              <a:buNone/>
            </a:pPr>
            <a:r>
              <a:rPr lang="en-US" altLang="zh-CN" sz="2400" dirty="0"/>
              <a:t>        </a:t>
            </a:r>
            <a:r>
              <a:rPr lang="zh-CN" altLang="en-US" sz="2400" dirty="0"/>
              <a:t>赵</a:t>
            </a:r>
            <a:r>
              <a:rPr lang="en-US" altLang="zh-CN" sz="2400"/>
              <a:t>x</a:t>
            </a:r>
            <a:r>
              <a:rPr lang="zh-CN" altLang="en-US" sz="2400" dirty="0"/>
              <a:t>，男，初三学生。前段时间，自己觉得与同班的一女生相爱了。</a:t>
            </a:r>
            <a:endParaRPr lang="zh-CN" altLang="en-US" sz="2400" dirty="0"/>
          </a:p>
          <a:p>
            <a:pPr>
              <a:lnSpc>
                <a:spcPct val="120000"/>
              </a:lnSpc>
              <a:buNone/>
            </a:pPr>
            <a:endParaRPr lang="zh-CN" altLang="en-US" sz="2400" dirty="0"/>
          </a:p>
          <a:p>
            <a:pPr>
              <a:lnSpc>
                <a:spcPct val="120000"/>
              </a:lnSpc>
              <a:buNone/>
            </a:pPr>
            <a:r>
              <a:rPr lang="zh-CN" altLang="en-US" sz="2400" dirty="0"/>
              <a:t>      他们常常形影不离，一起上学、放学，好象有说不完的话，一到星期天，他们就千方百计从家里跑出来，逛公园、看电影、滑旱冰等等。不管干什么，只要两人在一起都觉得特别开心。但不知为什么，过段时间后，两人在一 起似乎没什么话可说了，一块玩也没什么兴致了。赵</a:t>
            </a:r>
            <a:r>
              <a:rPr lang="en-US" altLang="zh-CN" sz="2400"/>
              <a:t>X</a:t>
            </a:r>
            <a:r>
              <a:rPr lang="zh-CN" altLang="en-US" sz="2400" dirty="0"/>
              <a:t>问：“我和她是不是真有爱情呢？”</a:t>
            </a:r>
            <a:endParaRPr lang="zh-CN" altLang="en-US" sz="2400" dirty="0"/>
          </a:p>
          <a:p>
            <a:pPr>
              <a:lnSpc>
                <a:spcPct val="120000"/>
              </a:lnSpc>
            </a:pPr>
            <a:endParaRPr lang="zh-CN" altLang="en-US" sz="2400" dirty="0"/>
          </a:p>
          <a:p>
            <a:pPr>
              <a:lnSpc>
                <a:spcPct val="120000"/>
              </a:lnSpc>
            </a:pPr>
            <a:endParaRPr lang="zh-CN" altLang="en-US" sz="2400" dirty="0"/>
          </a:p>
          <a:p>
            <a:pPr>
              <a:lnSpc>
                <a:spcPct val="120000"/>
              </a:lnSpc>
            </a:pPr>
            <a:endParaRPr lang="zh-CN" altLang="en-US" sz="24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9442" name="标题 189441"/>
          <p:cNvSpPr>
            <a:spLocks noGrp="1"/>
          </p:cNvSpPr>
          <p:nvPr>
            <p:ph type="title"/>
          </p:nvPr>
        </p:nvSpPr>
        <p:spPr/>
        <p:txBody>
          <a:bodyPr vert="horz" wrap="square" lIns="91440" tIns="45720" rIns="91440" bIns="45720" anchor="b" anchorCtr="0"/>
          <a:p>
            <a:r>
              <a:rPr lang="zh-CN" altLang="en-US" sz="3200" b="1" dirty="0"/>
              <a:t>（</a:t>
            </a:r>
            <a:r>
              <a:rPr lang="en-US" altLang="zh-CN" sz="3200" b="1"/>
              <a:t>3</a:t>
            </a:r>
            <a:r>
              <a:rPr lang="zh-CN" altLang="en-US" sz="3200" b="1" dirty="0"/>
              <a:t>）被诱惑型 </a:t>
            </a:r>
            <a:endParaRPr lang="zh-CN" altLang="en-US" sz="3200" b="1" dirty="0"/>
          </a:p>
        </p:txBody>
      </p:sp>
      <p:sp>
        <p:nvSpPr>
          <p:cNvPr id="189443" name="文本占位符 189442"/>
          <p:cNvSpPr>
            <a:spLocks noGrp="1"/>
          </p:cNvSpPr>
          <p:nvPr>
            <p:ph type="body" idx="1"/>
          </p:nvPr>
        </p:nvSpPr>
        <p:spPr>
          <a:xfrm>
            <a:off x="971550" y="2017713"/>
            <a:ext cx="7772400" cy="4435475"/>
          </a:xfrm>
        </p:spPr>
        <p:txBody>
          <a:bodyPr/>
          <a:p>
            <a:r>
              <a:rPr lang="zh-CN" altLang="en-US" sz="2400" dirty="0"/>
              <a:t>王</a:t>
            </a:r>
            <a:r>
              <a:rPr lang="en-US" altLang="zh-CN" sz="2400"/>
              <a:t>X</a:t>
            </a:r>
            <a:r>
              <a:rPr lang="zh-CN" altLang="en-US" sz="2400" dirty="0"/>
              <a:t>，初三女生，语、数、理化成绩均好，但外语较差。妈妈便托人请了外语系毕业的高材生家教。</a:t>
            </a:r>
            <a:endParaRPr lang="zh-CN" altLang="en-US" sz="2400" dirty="0"/>
          </a:p>
          <a:p>
            <a:r>
              <a:rPr lang="zh-CN" altLang="en-US" sz="2400" dirty="0"/>
              <a:t>开始排斥，但几次后她对外语有了兴趣。老师讲得清楚、有趣，她学得认真起劲，外语水平提高很快。他们经常相互夸奖，次数也越来越多，时间越来越长。</a:t>
            </a:r>
            <a:endParaRPr lang="zh-CN" altLang="en-US" sz="2400" dirty="0"/>
          </a:p>
          <a:p>
            <a:endParaRPr lang="zh-CN" altLang="en-US" sz="2400" dirty="0"/>
          </a:p>
          <a:p>
            <a:r>
              <a:rPr lang="zh-CN" altLang="en-US" sz="2400" dirty="0"/>
              <a:t>不久，这位家庭教师告诉王</a:t>
            </a:r>
            <a:r>
              <a:rPr lang="en-US" altLang="zh-CN" sz="2400"/>
              <a:t>X</a:t>
            </a:r>
            <a:r>
              <a:rPr lang="zh-CN" altLang="en-US" sz="2400" dirty="0"/>
              <a:t>他非常喜欢她，将来一定要娶她。王</a:t>
            </a:r>
            <a:r>
              <a:rPr lang="en-US" altLang="zh-CN" sz="2400"/>
              <a:t>X</a:t>
            </a:r>
            <a:r>
              <a:rPr lang="zh-CN" altLang="en-US" sz="2400" dirty="0"/>
              <a:t>又惊、又怕、又喜。她想：虽然自己不成熟，但他已经成熟了，于是便学着成年人的样子做了他的恋人，不料王</a:t>
            </a:r>
            <a:r>
              <a:rPr lang="en-US" altLang="zh-CN" sz="2400"/>
              <a:t>×</a:t>
            </a:r>
            <a:r>
              <a:rPr lang="zh-CN" altLang="en-US" sz="2400" dirty="0"/>
              <a:t>被父母发现怀孕了。她悔恨交加，追悔莫及！</a:t>
            </a:r>
            <a:endParaRPr lang="zh-CN" altLang="en-US" sz="2400" dirty="0"/>
          </a:p>
          <a:p>
            <a:endParaRPr lang="zh-CN" altLang="en-US" sz="2400" dirty="0"/>
          </a:p>
          <a:p>
            <a:endParaRPr lang="zh-CN" altLang="en-US" sz="2400" dirty="0"/>
          </a:p>
          <a:p>
            <a:endParaRPr lang="zh-CN" altLang="en-US" sz="24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0466" name="标题 190465"/>
          <p:cNvSpPr>
            <a:spLocks noGrp="1"/>
          </p:cNvSpPr>
          <p:nvPr>
            <p:ph type="title"/>
          </p:nvPr>
        </p:nvSpPr>
        <p:spPr/>
        <p:txBody>
          <a:bodyPr vert="horz" wrap="square" lIns="91440" tIns="45720" rIns="91440" bIns="45720" anchor="b" anchorCtr="0"/>
          <a:p>
            <a:r>
              <a:rPr lang="zh-CN" altLang="en-US" sz="3200" b="1" dirty="0"/>
              <a:t>（</a:t>
            </a:r>
            <a:r>
              <a:rPr lang="en-US" altLang="zh-CN" sz="3200" b="1"/>
              <a:t>4</a:t>
            </a:r>
            <a:r>
              <a:rPr lang="zh-CN" altLang="en-US" sz="3200" b="1" dirty="0"/>
              <a:t>）仰慕型</a:t>
            </a:r>
            <a:endParaRPr lang="zh-CN" altLang="en-US" sz="3200" b="1" dirty="0"/>
          </a:p>
        </p:txBody>
      </p:sp>
      <p:sp>
        <p:nvSpPr>
          <p:cNvPr id="190467" name="文本占位符 190466"/>
          <p:cNvSpPr>
            <a:spLocks noGrp="1"/>
          </p:cNvSpPr>
          <p:nvPr>
            <p:ph type="body" idx="1"/>
          </p:nvPr>
        </p:nvSpPr>
        <p:spPr>
          <a:xfrm>
            <a:off x="468313" y="1844675"/>
            <a:ext cx="8207375" cy="4114800"/>
          </a:xfrm>
        </p:spPr>
        <p:txBody>
          <a:bodyPr/>
          <a:p>
            <a:pPr>
              <a:lnSpc>
                <a:spcPct val="110000"/>
              </a:lnSpc>
              <a:buNone/>
            </a:pPr>
            <a:r>
              <a:rPr lang="en-US" altLang="zh-CN" sz="2400" dirty="0"/>
              <a:t>        </a:t>
            </a:r>
            <a:r>
              <a:rPr lang="zh-CN" altLang="en-US" sz="2400" dirty="0"/>
              <a:t>陈</a:t>
            </a:r>
            <a:r>
              <a:rPr lang="en-US" altLang="zh-CN" sz="2400"/>
              <a:t>X</a:t>
            </a:r>
            <a:r>
              <a:rPr lang="zh-CN" altLang="en-US" sz="2400" dirty="0"/>
              <a:t>，男，高二学生。其班主任是一位精明能干的青年女教师，她不仅课讲得好，还有很强的组织能力，同学们都很喜欢和敬佩她，但陈</a:t>
            </a:r>
            <a:r>
              <a:rPr lang="en-US" altLang="zh-CN" sz="2400"/>
              <a:t>X</a:t>
            </a:r>
            <a:r>
              <a:rPr lang="zh-CN" altLang="en-US" sz="2400" dirty="0"/>
              <a:t>对老师有一种特殊的感觉。凡是她讲的课，陈</a:t>
            </a:r>
            <a:r>
              <a:rPr lang="en-US" altLang="zh-CN" sz="2400"/>
              <a:t>X</a:t>
            </a:r>
            <a:r>
              <a:rPr lang="zh-CN" altLang="en-US" sz="2400" dirty="0"/>
              <a:t>总是拼命预习，踊跃发言，只为听到她的表扬。</a:t>
            </a:r>
            <a:endParaRPr lang="zh-CN" altLang="en-US" sz="2400" dirty="0"/>
          </a:p>
          <a:p>
            <a:pPr>
              <a:lnSpc>
                <a:spcPct val="110000"/>
              </a:lnSpc>
            </a:pPr>
            <a:endParaRPr lang="zh-CN" altLang="en-US" sz="2400" dirty="0"/>
          </a:p>
          <a:p>
            <a:pPr>
              <a:lnSpc>
                <a:spcPct val="110000"/>
              </a:lnSpc>
              <a:buNone/>
            </a:pPr>
            <a:r>
              <a:rPr lang="zh-CN" altLang="en-US" sz="2400" dirty="0"/>
              <a:t>        她在作文上的批语，陈</a:t>
            </a:r>
            <a:r>
              <a:rPr lang="en-US" altLang="zh-CN" sz="2400"/>
              <a:t>x</a:t>
            </a:r>
            <a:r>
              <a:rPr lang="zh-CN" altLang="en-US" sz="2400" dirty="0"/>
              <a:t>总是反复翻看，直到倒背如流。他常常模仿她的字体，常常独自回忆她的音容笑貌。还寻找一切机会问她问题。在陈</a:t>
            </a:r>
            <a:r>
              <a:rPr lang="en-US" altLang="zh-CN" sz="2400"/>
              <a:t>x</a:t>
            </a:r>
            <a:r>
              <a:rPr lang="zh-CN" altLang="en-US" sz="2400" dirty="0"/>
              <a:t>眼里，她是世上最完美的女性。陈</a:t>
            </a:r>
            <a:r>
              <a:rPr lang="en-US" altLang="zh-CN" sz="2400"/>
              <a:t>x</a:t>
            </a:r>
            <a:r>
              <a:rPr lang="zh-CN" altLang="en-US" sz="2400" dirty="0"/>
              <a:t>也为此陷入苦恼之中，老师比自己大十几岁，这种感情一旦被别人发现，别人会怎样看待自己呢？</a:t>
            </a:r>
            <a:endParaRPr lang="zh-CN" altLang="en-US" sz="2400" dirty="0"/>
          </a:p>
          <a:p>
            <a:pPr>
              <a:lnSpc>
                <a:spcPct val="110000"/>
              </a:lnSpc>
            </a:pPr>
            <a:endParaRPr lang="zh-CN" altLang="en-US" sz="2400" dirty="0"/>
          </a:p>
          <a:p>
            <a:pPr>
              <a:lnSpc>
                <a:spcPct val="110000"/>
              </a:lnSpc>
            </a:pPr>
            <a:endParaRPr lang="zh-CN" altLang="en-US" sz="2400" dirty="0"/>
          </a:p>
          <a:p>
            <a:pPr>
              <a:lnSpc>
                <a:spcPct val="110000"/>
              </a:lnSpc>
            </a:pPr>
            <a:endParaRPr lang="zh-CN" altLang="en-US" sz="24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1490" name="标题 191489"/>
          <p:cNvSpPr>
            <a:spLocks noGrp="1"/>
          </p:cNvSpPr>
          <p:nvPr>
            <p:ph type="title"/>
          </p:nvPr>
        </p:nvSpPr>
        <p:spPr/>
        <p:txBody>
          <a:bodyPr vert="horz" wrap="square" lIns="91440" tIns="45720" rIns="91440" bIns="45720" anchor="b" anchorCtr="0"/>
          <a:p>
            <a:r>
              <a:rPr lang="zh-CN" altLang="en-US" sz="3200" b="1" dirty="0"/>
              <a:t>（</a:t>
            </a:r>
            <a:r>
              <a:rPr lang="en-US" altLang="zh-CN" sz="3200" b="1"/>
              <a:t>5</a:t>
            </a:r>
            <a:r>
              <a:rPr lang="zh-CN" altLang="en-US" sz="3200" b="1" dirty="0"/>
              <a:t>）模仿型</a:t>
            </a:r>
            <a:endParaRPr lang="zh-CN" altLang="en-US" sz="3200" b="1" dirty="0"/>
          </a:p>
        </p:txBody>
      </p:sp>
      <p:sp>
        <p:nvSpPr>
          <p:cNvPr id="191491" name="文本占位符 191490"/>
          <p:cNvSpPr>
            <a:spLocks noGrp="1"/>
          </p:cNvSpPr>
          <p:nvPr>
            <p:ph type="body" idx="1"/>
          </p:nvPr>
        </p:nvSpPr>
        <p:spPr>
          <a:xfrm>
            <a:off x="539750" y="2017713"/>
            <a:ext cx="8128000" cy="4114800"/>
          </a:xfrm>
        </p:spPr>
        <p:txBody>
          <a:bodyPr/>
          <a:p>
            <a:pPr>
              <a:lnSpc>
                <a:spcPct val="110000"/>
              </a:lnSpc>
              <a:buNone/>
            </a:pPr>
            <a:r>
              <a:rPr lang="en-US" altLang="zh-CN" sz="2400" dirty="0"/>
              <a:t>    </a:t>
            </a:r>
            <a:r>
              <a:rPr lang="zh-CN" altLang="en-US" sz="2400" dirty="0"/>
              <a:t>杜</a:t>
            </a:r>
            <a:r>
              <a:rPr lang="en-US" altLang="zh-CN" sz="2400"/>
              <a:t>X</a:t>
            </a:r>
            <a:r>
              <a:rPr lang="zh-CN" altLang="en-US" sz="2400" dirty="0"/>
              <a:t>，男，初二学生。性格内向，不善交际，成绩中等。</a:t>
            </a:r>
            <a:endParaRPr lang="zh-CN" altLang="en-US" sz="2400" dirty="0"/>
          </a:p>
          <a:p>
            <a:pPr>
              <a:lnSpc>
                <a:spcPct val="110000"/>
              </a:lnSpc>
              <a:buNone/>
            </a:pPr>
            <a:endParaRPr lang="zh-CN" altLang="en-US" sz="2400" dirty="0"/>
          </a:p>
          <a:p>
            <a:pPr>
              <a:lnSpc>
                <a:spcPct val="110000"/>
              </a:lnSpc>
              <a:buNone/>
            </a:pPr>
            <a:r>
              <a:rPr lang="zh-CN" altLang="en-US" sz="2400" dirty="0"/>
              <a:t>          在班上，杜</a:t>
            </a:r>
            <a:r>
              <a:rPr lang="en-US" altLang="zh-CN" sz="2400"/>
              <a:t>X</a:t>
            </a:r>
            <a:r>
              <a:rPr lang="zh-CN" altLang="en-US" sz="2400" dirty="0"/>
              <a:t>属于不起眼的学生。前几天，班主任在下班的路上，看到他与一位同班的女生在冷饮店一边吃冷饮，一边有说有笑，在以后的几天里，班主任又看到了两次类似的情形。当班主任侧面问及此事时，杜</a:t>
            </a:r>
            <a:r>
              <a:rPr lang="en-US" altLang="zh-CN" sz="2400"/>
              <a:t>X</a:t>
            </a:r>
            <a:r>
              <a:rPr lang="zh-CN" altLang="en-US" sz="2400" dirty="0"/>
              <a:t>说：“我看到周围有些同学成双成对，下课后便到冷饮店边吃边聊天，心里很羡慕，所以就约了她一起出去。”</a:t>
            </a:r>
            <a:endParaRPr lang="zh-CN" altLang="en-US" sz="2400" dirty="0"/>
          </a:p>
          <a:p>
            <a:pPr>
              <a:lnSpc>
                <a:spcPct val="110000"/>
              </a:lnSpc>
            </a:pPr>
            <a:endParaRPr lang="zh-CN" altLang="en-US" sz="2400" dirty="0"/>
          </a:p>
          <a:p>
            <a:pPr>
              <a:lnSpc>
                <a:spcPct val="110000"/>
              </a:lnSpc>
            </a:pPr>
            <a:endParaRPr lang="zh-CN" altLang="en-US" sz="2400" dirty="0"/>
          </a:p>
          <a:p>
            <a:pPr>
              <a:lnSpc>
                <a:spcPct val="110000"/>
              </a:lnSpc>
              <a:buNone/>
            </a:pPr>
            <a:endParaRPr lang="zh-CN" altLang="en-US" sz="24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0035" name="标题 300034"/>
          <p:cNvSpPr>
            <a:spLocks noGrp="1"/>
          </p:cNvSpPr>
          <p:nvPr>
            <p:ph type="title"/>
          </p:nvPr>
        </p:nvSpPr>
        <p:spPr>
          <a:xfrm>
            <a:off x="1150938" y="981075"/>
            <a:ext cx="7793037" cy="695325"/>
          </a:xfrm>
        </p:spPr>
        <p:txBody>
          <a:bodyPr vert="horz" wrap="square" lIns="91440" tIns="45720" rIns="91440" bIns="45720" anchor="b" anchorCtr="0"/>
          <a:p>
            <a:r>
              <a:rPr lang="zh-CN" altLang="en-US" sz="3200" b="1" dirty="0"/>
              <a:t>中学生恋爱与社会</a:t>
            </a:r>
            <a:r>
              <a:rPr lang="zh-TW" altLang="en-US" sz="3200" b="1" dirty="0"/>
              <a:t>上的</a:t>
            </a:r>
            <a:r>
              <a:rPr lang="zh-CN" altLang="en-US" sz="3200" b="1" dirty="0"/>
              <a:t>恋爱一样吗</a:t>
            </a:r>
            <a:r>
              <a:rPr lang="zh-TW" altLang="en-US" sz="3200" b="1" dirty="0"/>
              <a:t>？</a:t>
            </a:r>
            <a:endParaRPr lang="zh-CN" altLang="en-US" sz="3200" b="1" dirty="0"/>
          </a:p>
        </p:txBody>
      </p:sp>
      <p:sp>
        <p:nvSpPr>
          <p:cNvPr id="300036" name="矩形 300035"/>
          <p:cNvSpPr/>
          <p:nvPr/>
        </p:nvSpPr>
        <p:spPr>
          <a:xfrm>
            <a:off x="1908175" y="2056448"/>
            <a:ext cx="3600450" cy="2589530"/>
          </a:xfrm>
          <a:prstGeom prst="rect">
            <a:avLst/>
          </a:prstGeom>
          <a:noFill/>
          <a:ln w="9525">
            <a:noFill/>
          </a:ln>
        </p:spPr>
        <p:txBody>
          <a:bodyPr anchor="ctr" anchorCtr="0">
            <a:spAutoFit/>
          </a:bodyPr>
          <a:p>
            <a:pPr>
              <a:lnSpc>
                <a:spcPct val="145000"/>
              </a:lnSpc>
            </a:pPr>
            <a:r>
              <a:rPr lang="en-US" altLang="zh-CN" sz="2800">
                <a:latin typeface="宋体" panose="02010600030101010101" pitchFamily="2" charset="-122"/>
              </a:rPr>
              <a:t>1.</a:t>
            </a:r>
            <a:r>
              <a:rPr lang="zh-CN" altLang="en-US" sz="2800" dirty="0">
                <a:latin typeface="宋体" panose="02010600030101010101" pitchFamily="2" charset="-122"/>
              </a:rPr>
              <a:t>从</a:t>
            </a:r>
            <a:r>
              <a:rPr lang="zh-TW" altLang="en-US" sz="2800" dirty="0">
                <a:latin typeface="宋体" panose="02010600030101010101" pitchFamily="2" charset="-122"/>
              </a:rPr>
              <a:t>目的</a:t>
            </a:r>
            <a:r>
              <a:rPr lang="zh-CN" altLang="en-US" sz="2800" dirty="0">
                <a:latin typeface="宋体" panose="02010600030101010101" pitchFamily="2" charset="-122"/>
              </a:rPr>
              <a:t>来</a:t>
            </a:r>
            <a:r>
              <a:rPr lang="zh-TW" altLang="en-US" sz="2800" dirty="0">
                <a:latin typeface="宋体" panose="02010600030101010101" pitchFamily="2" charset="-122"/>
              </a:rPr>
              <a:t>看</a:t>
            </a:r>
            <a:endParaRPr lang="zh-CN" altLang="en-US" sz="2800" dirty="0">
              <a:latin typeface="宋体" panose="02010600030101010101" pitchFamily="2" charset="-122"/>
            </a:endParaRPr>
          </a:p>
          <a:p>
            <a:pPr>
              <a:lnSpc>
                <a:spcPct val="145000"/>
              </a:lnSpc>
            </a:pPr>
            <a:r>
              <a:rPr lang="en-US" altLang="zh-CN" sz="2800">
                <a:latin typeface="宋体" panose="02010600030101010101" pitchFamily="2" charset="-122"/>
              </a:rPr>
              <a:t>2.</a:t>
            </a:r>
            <a:r>
              <a:rPr lang="zh-CN" altLang="en-US" sz="2800" dirty="0">
                <a:latin typeface="宋体" panose="02010600030101010101" pitchFamily="2" charset="-122"/>
              </a:rPr>
              <a:t>从交</a:t>
            </a:r>
            <a:r>
              <a:rPr lang="zh-TW" altLang="en-US" sz="2800" dirty="0">
                <a:latin typeface="宋体" panose="02010600030101010101" pitchFamily="2" charset="-122"/>
              </a:rPr>
              <a:t>往的</a:t>
            </a:r>
            <a:r>
              <a:rPr lang="zh-CN" altLang="en-US" sz="2800" dirty="0">
                <a:latin typeface="宋体" panose="02010600030101010101" pitchFamily="2" charset="-122"/>
              </a:rPr>
              <a:t>基础来</a:t>
            </a:r>
            <a:r>
              <a:rPr lang="zh-TW" altLang="en-US" sz="2800" dirty="0">
                <a:latin typeface="宋体" panose="02010600030101010101" pitchFamily="2" charset="-122"/>
              </a:rPr>
              <a:t>看</a:t>
            </a:r>
            <a:endParaRPr lang="zh-CN" altLang="en-US" sz="2800" dirty="0">
              <a:latin typeface="宋体" panose="02010600030101010101" pitchFamily="2" charset="-122"/>
            </a:endParaRPr>
          </a:p>
          <a:p>
            <a:pPr>
              <a:lnSpc>
                <a:spcPct val="145000"/>
              </a:lnSpc>
            </a:pPr>
            <a:r>
              <a:rPr lang="en-US" altLang="zh-CN" sz="2800">
                <a:latin typeface="宋体" panose="02010600030101010101" pitchFamily="2" charset="-122"/>
              </a:rPr>
              <a:t>3.</a:t>
            </a:r>
            <a:r>
              <a:rPr lang="zh-CN" altLang="en-US" sz="2800" dirty="0">
                <a:latin typeface="宋体" panose="02010600030101010101" pitchFamily="2" charset="-122"/>
              </a:rPr>
              <a:t>从性质来</a:t>
            </a:r>
            <a:r>
              <a:rPr lang="zh-TW" altLang="en-US" sz="2800" dirty="0">
                <a:latin typeface="宋体" panose="02010600030101010101" pitchFamily="2" charset="-122"/>
              </a:rPr>
              <a:t>看</a:t>
            </a:r>
            <a:endParaRPr lang="zh-CN" altLang="en-US" sz="2800" dirty="0">
              <a:latin typeface="宋体" panose="02010600030101010101" pitchFamily="2" charset="-122"/>
            </a:endParaRPr>
          </a:p>
          <a:p>
            <a:pPr>
              <a:lnSpc>
                <a:spcPct val="145000"/>
              </a:lnSpc>
            </a:pPr>
            <a:r>
              <a:rPr lang="en-US" altLang="zh-CN" sz="2800">
                <a:latin typeface="宋体" panose="02010600030101010101" pitchFamily="2" charset="-122"/>
              </a:rPr>
              <a:t>4.</a:t>
            </a:r>
            <a:r>
              <a:rPr lang="zh-CN" altLang="en-US" sz="2800" dirty="0">
                <a:latin typeface="宋体" panose="02010600030101010101" pitchFamily="2" charset="-122"/>
              </a:rPr>
              <a:t>从结果来</a:t>
            </a:r>
            <a:r>
              <a:rPr lang="zh-TW" altLang="en-US" sz="2800" dirty="0">
                <a:latin typeface="宋体" panose="02010600030101010101" pitchFamily="2" charset="-122"/>
              </a:rPr>
              <a:t>看</a:t>
            </a:r>
            <a:endParaRPr lang="zh-TW" altLang="en-US" sz="2800" dirty="0">
              <a:latin typeface="宋体" panose="02010600030101010101" pitchFamily="2" charset="-122"/>
            </a:endParaRPr>
          </a:p>
        </p:txBody>
      </p:sp>
      <p:pic>
        <p:nvPicPr>
          <p:cNvPr id="300038" name="图片 300037" descr="j0281904"/>
          <p:cNvPicPr>
            <a:picLocks noChangeAspect="1"/>
          </p:cNvPicPr>
          <p:nvPr/>
        </p:nvPicPr>
        <p:blipFill>
          <a:blip r:embed="rId1"/>
          <a:stretch>
            <a:fillRect/>
          </a:stretch>
        </p:blipFill>
        <p:spPr>
          <a:xfrm>
            <a:off x="5795963" y="2930525"/>
            <a:ext cx="2808287" cy="2655888"/>
          </a:xfrm>
          <a:prstGeom prst="rect">
            <a:avLst/>
          </a:prstGeom>
          <a:noFill/>
          <a:ln w="9525">
            <a:noFill/>
          </a:ln>
        </p:spPr>
      </p:pic>
      <p:pic>
        <p:nvPicPr>
          <p:cNvPr id="2" name="图片 1" descr="健促会会标"/>
          <p:cNvPicPr>
            <a:picLocks noChangeAspect="1"/>
          </p:cNvPicPr>
          <p:nvPr>
            <p:custDataLst>
              <p:tags r:id="rId2"/>
            </p:custDataLst>
          </p:nvPr>
        </p:nvPicPr>
        <p:blipFill>
          <a:blip r:embed="rId3"/>
          <a:stretch>
            <a:fillRect/>
          </a:stretch>
        </p:blipFill>
        <p:spPr>
          <a:xfrm>
            <a:off x="10795" y="34290"/>
            <a:ext cx="1061085" cy="920115"/>
          </a:xfrm>
          <a:prstGeom prst="rect">
            <a:avLst/>
          </a:prstGeom>
        </p:spPr>
      </p:pic>
      <p:sp>
        <p:nvSpPr>
          <p:cNvPr id="29" name="文本框 4"/>
          <p:cNvSpPr txBox="1">
            <a:spLocks noChangeArrowheads="1"/>
          </p:cNvSpPr>
          <p:nvPr>
            <p:custDataLst>
              <p:tags r:id="rId4"/>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00036">
                                            <p:txEl>
                                              <p:charRg st="0" end="8"/>
                                            </p:txEl>
                                          </p:spTgt>
                                        </p:tgtEl>
                                        <p:attrNameLst>
                                          <p:attrName>style.visibility</p:attrName>
                                        </p:attrNameLst>
                                      </p:cBhvr>
                                      <p:to>
                                        <p:strVal val="visible"/>
                                      </p:to>
                                    </p:set>
                                    <p:animEffect transition="in" filter="box(in)">
                                      <p:cBhvr>
                                        <p:cTn id="7" dur="500"/>
                                        <p:tgtEl>
                                          <p:spTgt spid="300036">
                                            <p:txEl>
                                              <p:charRg st="0"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00036">
                                            <p:txEl>
                                              <p:charRg st="8" end="19"/>
                                            </p:txEl>
                                          </p:spTgt>
                                        </p:tgtEl>
                                        <p:attrNameLst>
                                          <p:attrName>style.visibility</p:attrName>
                                        </p:attrNameLst>
                                      </p:cBhvr>
                                      <p:to>
                                        <p:strVal val="visible"/>
                                      </p:to>
                                    </p:set>
                                    <p:animEffect transition="in" filter="box(in)">
                                      <p:cBhvr>
                                        <p:cTn id="12" dur="500"/>
                                        <p:tgtEl>
                                          <p:spTgt spid="300036">
                                            <p:txEl>
                                              <p:charRg st="8" end="1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00036">
                                            <p:txEl>
                                              <p:charRg st="19" end="27"/>
                                            </p:txEl>
                                          </p:spTgt>
                                        </p:tgtEl>
                                        <p:attrNameLst>
                                          <p:attrName>style.visibility</p:attrName>
                                        </p:attrNameLst>
                                      </p:cBhvr>
                                      <p:to>
                                        <p:strVal val="visible"/>
                                      </p:to>
                                    </p:set>
                                    <p:animEffect transition="in" filter="box(in)">
                                      <p:cBhvr>
                                        <p:cTn id="17" dur="500"/>
                                        <p:tgtEl>
                                          <p:spTgt spid="300036">
                                            <p:txEl>
                                              <p:charRg st="19" end="2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00036">
                                            <p:txEl>
                                              <p:charRg st="27" end="35"/>
                                            </p:txEl>
                                          </p:spTgt>
                                        </p:tgtEl>
                                        <p:attrNameLst>
                                          <p:attrName>style.visibility</p:attrName>
                                        </p:attrNameLst>
                                      </p:cBhvr>
                                      <p:to>
                                        <p:strVal val="visible"/>
                                      </p:to>
                                    </p:set>
                                    <p:animEffect transition="in" filter="box(in)">
                                      <p:cBhvr>
                                        <p:cTn id="22" dur="500"/>
                                        <p:tgtEl>
                                          <p:spTgt spid="300036">
                                            <p:txEl>
                                              <p:charRg st="27" end="3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中学生最常见的</a:t>
            </a:r>
            <a:r>
              <a:rPr lang="en-US" altLang="zh-CN">
                <a:sym typeface="+mn-ea"/>
              </a:rPr>
              <a:t>18</a:t>
            </a:r>
            <a:r>
              <a:rPr lang="zh-CN" altLang="en-US">
                <a:sym typeface="+mn-ea"/>
              </a:rPr>
              <a:t>种心理问题</a:t>
            </a:r>
            <a:endParaRPr lang="zh-CN" altLang="en-US"/>
          </a:p>
        </p:txBody>
      </p:sp>
      <p:sp>
        <p:nvSpPr>
          <p:cNvPr id="3" name="内容占位符 2"/>
          <p:cNvSpPr>
            <a:spLocks noGrp="1"/>
          </p:cNvSpPr>
          <p:nvPr>
            <p:ph idx="1"/>
          </p:nvPr>
        </p:nvSpPr>
        <p:spPr/>
        <p:txBody>
          <a:bodyPr/>
          <a:p>
            <a:r>
              <a:rPr lang="zh-CN" altLang="en-US">
                <a:sym typeface="+mn-ea"/>
              </a:rPr>
              <a:t>7、早恋心理(有秘密、注重外在形象。)</a:t>
            </a:r>
            <a:endParaRPr lang="zh-CN" altLang="en-US"/>
          </a:p>
          <a:p>
            <a:r>
              <a:rPr lang="zh-CN" altLang="en-US">
                <a:sym typeface="+mn-ea"/>
              </a:rPr>
              <a:t>8、迷恋网络心理(时间过长、乐此不疲。)</a:t>
            </a:r>
            <a:endParaRPr lang="zh-CN" altLang="en-US"/>
          </a:p>
          <a:p>
            <a:r>
              <a:rPr lang="zh-CN" altLang="en-US">
                <a:sym typeface="+mn-ea"/>
              </a:rPr>
              <a:t>9、追星心理(低自尊、盲目崇拜。)</a:t>
            </a:r>
            <a:endParaRPr lang="zh-CN" altLang="en-US"/>
          </a:p>
          <a:p>
            <a:r>
              <a:rPr lang="zh-CN" altLang="en-US">
                <a:sym typeface="+mn-ea"/>
              </a:rPr>
              <a:t>10、考试焦虑(紧张、失眠。)</a:t>
            </a:r>
            <a:endParaRPr lang="zh-CN" altLang="en-US"/>
          </a:p>
          <a:p>
            <a:r>
              <a:rPr lang="zh-CN" altLang="en-US">
                <a:sym typeface="+mn-ea"/>
              </a:rPr>
              <a:t>11、性心理(看黄色小说、影像。)</a:t>
            </a:r>
            <a:endParaRPr lang="zh-CN" altLang="en-US"/>
          </a:p>
          <a:p>
            <a:r>
              <a:rPr lang="zh-CN" altLang="en-US">
                <a:sym typeface="+mn-ea"/>
              </a:rPr>
              <a:t>12、依赖心理(生活不能自理、不自信。)</a:t>
            </a:r>
            <a:endParaRPr lang="zh-CN" altLang="en-US"/>
          </a:p>
          <a:p>
            <a:endParaRPr lang="zh-CN" altLang="en-US"/>
          </a:p>
        </p:txBody>
      </p:sp>
      <p:pic>
        <p:nvPicPr>
          <p:cNvPr id="4" name="图片 3"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1842" name="标题 291841"/>
          <p:cNvSpPr>
            <a:spLocks noGrp="1"/>
          </p:cNvSpPr>
          <p:nvPr>
            <p:ph type="title"/>
          </p:nvPr>
        </p:nvSpPr>
        <p:spPr/>
        <p:txBody>
          <a:bodyPr vert="horz" wrap="square" lIns="91440" tIns="45720" rIns="91440" bIns="45720" anchor="b" anchorCtr="0"/>
          <a:p>
            <a:r>
              <a:rPr lang="zh-CN" altLang="en-US" sz="3200" b="1" dirty="0"/>
              <a:t>早恋的好处</a:t>
            </a:r>
            <a:endParaRPr lang="zh-CN" altLang="en-US" sz="3200" b="1" dirty="0"/>
          </a:p>
        </p:txBody>
      </p:sp>
      <p:graphicFrame>
        <p:nvGraphicFramePr>
          <p:cNvPr id="291843" name="内容占位符 291842"/>
          <p:cNvGraphicFramePr/>
          <p:nvPr>
            <p:ph idx="1"/>
          </p:nvPr>
        </p:nvGraphicFramePr>
        <p:xfrm>
          <a:off x="971550" y="1989138"/>
          <a:ext cx="7493000" cy="4114800"/>
        </p:xfrm>
        <a:graphic>
          <a:graphicData uri="http://schemas.openxmlformats.org/drawingml/2006/table">
            <a:tbl>
              <a:tblPr/>
              <a:tblGrid>
                <a:gridCol w="1301750"/>
                <a:gridCol w="5040313"/>
                <a:gridCol w="1150937"/>
              </a:tblGrid>
              <a:tr h="642938">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zh-CN" altLang="en-US" sz="2400" dirty="0">
                          <a:latin typeface="Times New Roman" panose="02020603050405020304" pitchFamily="18" charset="0"/>
                          <a:ea typeface="PMingLiU" pitchFamily="18" charset="-120"/>
                        </a:rPr>
                        <a:t>题 目</a:t>
                      </a:r>
                      <a:endParaRPr lang="zh-CN" altLang="en-US" sz="2400" dirty="0">
                        <a:latin typeface="Arial" panose="020B0604020202020204" pitchFamily="34" charset="0"/>
                        <a:ea typeface="PMingLiU" pitchFamily="18" charset="-12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zh-CN" altLang="en-US" sz="2400" dirty="0">
                          <a:latin typeface="Times New Roman" panose="02020603050405020304" pitchFamily="18" charset="0"/>
                          <a:ea typeface="PMingLiU" pitchFamily="18" charset="-120"/>
                        </a:rPr>
                        <a:t>选项</a:t>
                      </a:r>
                      <a:endParaRPr lang="zh-CN" altLang="en-US" sz="2400" dirty="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zh-TW" altLang="en-US" sz="2400" dirty="0">
                          <a:latin typeface="Times New Roman" panose="02020603050405020304" pitchFamily="18" charset="0"/>
                          <a:ea typeface="PMingLiU" pitchFamily="18" charset="-120"/>
                        </a:rPr>
                        <a:t>人</a:t>
                      </a:r>
                      <a:r>
                        <a:rPr lang="zh-CN" altLang="en-US" sz="2400" dirty="0">
                          <a:latin typeface="Times New Roman" panose="02020603050405020304" pitchFamily="18" charset="0"/>
                          <a:ea typeface="PMingLiU" pitchFamily="18" charset="-120"/>
                        </a:rPr>
                        <a:t>数</a:t>
                      </a:r>
                      <a:endParaRPr lang="zh-CN" altLang="en-US" sz="2400" dirty="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82612">
                <a:tc rowSpan="5">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spcBef>
                          <a:spcPct val="0"/>
                        </a:spcBef>
                        <a:buClrTx/>
                        <a:buSzTx/>
                        <a:buFontTx/>
                        <a:buNone/>
                      </a:pPr>
                      <a:r>
                        <a:rPr lang="zh-TW" altLang="en-US" sz="2400" dirty="0">
                          <a:latin typeface="Times New Roman" panose="02020603050405020304" pitchFamily="18" charset="0"/>
                          <a:ea typeface="PMingLiU" pitchFamily="18" charset="-120"/>
                        </a:rPr>
                        <a:t> 你</a:t>
                      </a:r>
                      <a:r>
                        <a:rPr lang="zh-CN" altLang="en-US" sz="2400" dirty="0">
                          <a:latin typeface="Times New Roman" panose="02020603050405020304" pitchFamily="18" charset="0"/>
                          <a:ea typeface="PMingLiU" pitchFamily="18" charset="-120"/>
                        </a:rPr>
                        <a:t>觉</a:t>
                      </a:r>
                      <a:r>
                        <a:rPr lang="zh-TW" altLang="en-US" sz="2400" dirty="0">
                          <a:latin typeface="Times New Roman" panose="02020603050405020304" pitchFamily="18" charset="0"/>
                          <a:ea typeface="PMingLiU" pitchFamily="18" charset="-120"/>
                        </a:rPr>
                        <a:t>得</a:t>
                      </a:r>
                      <a:r>
                        <a:rPr lang="zh-CN" altLang="en-US" sz="2400" dirty="0">
                          <a:latin typeface="Times New Roman" panose="02020603050405020304" pitchFamily="18" charset="0"/>
                          <a:ea typeface="PMingLiU" pitchFamily="18" charset="-120"/>
                        </a:rPr>
                        <a:t>中学生恋爱</a:t>
                      </a:r>
                      <a:r>
                        <a:rPr lang="zh-TW" altLang="en-US" sz="2400" dirty="0">
                          <a:latin typeface="Times New Roman" panose="02020603050405020304" pitchFamily="18" charset="0"/>
                          <a:ea typeface="PMingLiU" pitchFamily="18" charset="-120"/>
                        </a:rPr>
                        <a:t>的</a:t>
                      </a:r>
                      <a:endParaRPr lang="zh-TW" altLang="zh-CN" sz="2400" dirty="0">
                        <a:latin typeface="Times New Roman" panose="02020603050405020304" pitchFamily="18" charset="0"/>
                        <a:ea typeface="PMingLiU" pitchFamily="18" charset="-120"/>
                      </a:endParaRPr>
                    </a:p>
                    <a:p>
                      <a:pPr marL="0" lvl="0" indent="0" algn="ctr">
                        <a:spcBef>
                          <a:spcPct val="0"/>
                        </a:spcBef>
                        <a:buClrTx/>
                        <a:buSzTx/>
                        <a:buFontTx/>
                        <a:buNone/>
                      </a:pPr>
                      <a:r>
                        <a:rPr lang="zh-TW" altLang="en-US" sz="2400" dirty="0">
                          <a:latin typeface="Times New Roman" panose="02020603050405020304" pitchFamily="18" charset="0"/>
                          <a:ea typeface="PMingLiU" pitchFamily="18" charset="-120"/>
                        </a:rPr>
                        <a:t>好</a:t>
                      </a:r>
                      <a:r>
                        <a:rPr lang="zh-CN" altLang="en-US" sz="2400" dirty="0">
                          <a:latin typeface="Times New Roman" panose="02020603050405020304" pitchFamily="18" charset="0"/>
                          <a:ea typeface="PMingLiU" pitchFamily="18" charset="-120"/>
                        </a:rPr>
                        <a:t>处</a:t>
                      </a:r>
                      <a:r>
                        <a:rPr lang="zh-TW" altLang="en-US" sz="2400" dirty="0">
                          <a:latin typeface="Times New Roman" panose="02020603050405020304" pitchFamily="18" charset="0"/>
                          <a:ea typeface="PMingLiU" pitchFamily="18" charset="-120"/>
                        </a:rPr>
                        <a:t>是</a:t>
                      </a:r>
                      <a:endParaRPr lang="zh-TW" altLang="en-US" sz="2400" dirty="0">
                        <a:latin typeface="Arial" panose="020B0604020202020204" pitchFamily="34" charset="0"/>
                        <a:ea typeface="PMingLiU" pitchFamily="18" charset="-12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spcBef>
                          <a:spcPct val="0"/>
                        </a:spcBef>
                        <a:buClrTx/>
                        <a:buSzTx/>
                        <a:buFontTx/>
                        <a:buNone/>
                      </a:pPr>
                      <a:r>
                        <a:rPr lang="zh-CN" altLang="en-US" sz="2400" dirty="0">
                          <a:latin typeface="Times New Roman" panose="02020603050405020304" pitchFamily="18" charset="0"/>
                          <a:ea typeface="PMingLiU" pitchFamily="18" charset="-120"/>
                        </a:rPr>
                        <a:t>增加对异性的了解</a:t>
                      </a:r>
                      <a:endParaRPr lang="zh-CN" altLang="en-US" sz="2400" dirty="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en-US" altLang="zh-TW" sz="2400">
                          <a:latin typeface="Times New Roman" panose="02020603050405020304" pitchFamily="18" charset="0"/>
                          <a:ea typeface="PMingLiU" pitchFamily="18" charset="-120"/>
                        </a:rPr>
                        <a:t>23</a:t>
                      </a:r>
                      <a:endParaRPr lang="en-US" altLang="zh-TW" sz="240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93738">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spcBef>
                          <a:spcPct val="0"/>
                        </a:spcBef>
                        <a:buClrTx/>
                        <a:buSzTx/>
                        <a:buFontTx/>
                        <a:buNone/>
                      </a:pPr>
                      <a:r>
                        <a:rPr lang="zh-TW" altLang="en-US" sz="2400" dirty="0">
                          <a:latin typeface="Times New Roman" panose="02020603050405020304" pitchFamily="18" charset="0"/>
                          <a:ea typeface="PMingLiU" pitchFamily="18" charset="-120"/>
                        </a:rPr>
                        <a:t>感到</a:t>
                      </a:r>
                      <a:r>
                        <a:rPr lang="zh-CN" altLang="en-US" sz="2400" dirty="0">
                          <a:latin typeface="Times New Roman" panose="02020603050405020304" pitchFamily="18" charset="0"/>
                          <a:ea typeface="PMingLiU" pitchFamily="18" charset="-120"/>
                        </a:rPr>
                        <a:t>快乐，觉得</a:t>
                      </a:r>
                      <a:r>
                        <a:rPr lang="zh-TW" altLang="en-US" sz="2400" dirty="0">
                          <a:latin typeface="Times New Roman" panose="02020603050405020304" pitchFamily="18" charset="0"/>
                          <a:ea typeface="PMingLiU" pitchFamily="18" charset="-120"/>
                        </a:rPr>
                        <a:t>任何事情都很美好</a:t>
                      </a:r>
                      <a:endParaRPr lang="zh-TW" altLang="en-US" sz="2400" dirty="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en-US" altLang="zh-TW" sz="2400">
                          <a:latin typeface="Times New Roman" panose="02020603050405020304" pitchFamily="18" charset="0"/>
                          <a:ea typeface="PMingLiU" pitchFamily="18" charset="-120"/>
                        </a:rPr>
                        <a:t>22</a:t>
                      </a:r>
                      <a:endParaRPr lang="en-US" altLang="zh-TW" sz="240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0642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spcBef>
                          <a:spcPct val="0"/>
                        </a:spcBef>
                        <a:buClrTx/>
                        <a:buSzTx/>
                        <a:buFontTx/>
                        <a:buNone/>
                      </a:pPr>
                      <a:r>
                        <a:rPr lang="zh-TW" altLang="en-US" sz="2400" dirty="0">
                          <a:latin typeface="Times New Roman" panose="02020603050405020304" pitchFamily="18" charset="0"/>
                          <a:ea typeface="PMingLiU" pitchFamily="18" charset="-120"/>
                        </a:rPr>
                        <a:t>有成人感，可以向同伴炫耀</a:t>
                      </a:r>
                      <a:endParaRPr lang="zh-TW" altLang="en-US" sz="2400" dirty="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en-US" altLang="zh-TW" sz="2400">
                          <a:latin typeface="Times New Roman" panose="02020603050405020304" pitchFamily="18" charset="0"/>
                          <a:ea typeface="PMingLiU" pitchFamily="18" charset="-120"/>
                        </a:rPr>
                        <a:t>1</a:t>
                      </a:r>
                      <a:endParaRPr lang="en-US" altLang="zh-TW" sz="240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65150">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spcBef>
                          <a:spcPct val="0"/>
                        </a:spcBef>
                        <a:buClrTx/>
                        <a:buSzTx/>
                        <a:buFontTx/>
                        <a:buNone/>
                      </a:pPr>
                      <a:r>
                        <a:rPr lang="zh-TW" altLang="en-US" sz="2400" dirty="0">
                          <a:latin typeface="Times New Roman" panose="02020603050405020304" pitchFamily="18" charset="0"/>
                          <a:ea typeface="PMingLiU" pitchFamily="18" charset="-120"/>
                        </a:rPr>
                        <a:t>可以相互</a:t>
                      </a:r>
                      <a:r>
                        <a:rPr lang="zh-CN" altLang="en-US" sz="2400" dirty="0">
                          <a:latin typeface="Times New Roman" panose="02020603050405020304" pitchFamily="18" charset="0"/>
                          <a:ea typeface="PMingLiU" pitchFamily="18" charset="-120"/>
                        </a:rPr>
                        <a:t>倾诉烦恼</a:t>
                      </a:r>
                      <a:endParaRPr lang="zh-CN" altLang="en-US" sz="2400" dirty="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en-US" altLang="zh-TW" sz="2400">
                          <a:latin typeface="Times New Roman" panose="02020603050405020304" pitchFamily="18" charset="0"/>
                          <a:ea typeface="PMingLiU" pitchFamily="18" charset="-120"/>
                        </a:rPr>
                        <a:t>61</a:t>
                      </a:r>
                      <a:endParaRPr lang="en-US" altLang="zh-TW" sz="2400">
                        <a:latin typeface="Arial" panose="020B0604020202020204" pitchFamily="34"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023937">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spcBef>
                          <a:spcPct val="0"/>
                        </a:spcBef>
                        <a:buClrTx/>
                        <a:buSzTx/>
                        <a:buFontTx/>
                        <a:buNone/>
                      </a:pPr>
                      <a:r>
                        <a:rPr lang="zh-TW" altLang="en-US" sz="2400" dirty="0">
                          <a:latin typeface="Times New Roman" panose="02020603050405020304" pitchFamily="18" charset="0"/>
                          <a:ea typeface="PMingLiU" pitchFamily="18" charset="-120"/>
                        </a:rPr>
                        <a:t>其他（如</a:t>
                      </a:r>
                      <a:r>
                        <a:rPr lang="zh-CN" altLang="en-US" sz="2400" dirty="0">
                          <a:latin typeface="Times New Roman" panose="02020603050405020304" pitchFamily="18" charset="0"/>
                          <a:ea typeface="PMingLiU" pitchFamily="18" charset="-120"/>
                        </a:rPr>
                        <a:t>让对</a:t>
                      </a:r>
                      <a:r>
                        <a:rPr lang="zh-TW" altLang="en-US" sz="2400" dirty="0">
                          <a:latin typeface="Times New Roman" panose="02020603050405020304" pitchFamily="18" charset="0"/>
                          <a:ea typeface="PMingLiU" pitchFamily="18" charset="-120"/>
                        </a:rPr>
                        <a:t>方</a:t>
                      </a:r>
                      <a:r>
                        <a:rPr lang="zh-CN" altLang="en-US" sz="2400" dirty="0">
                          <a:latin typeface="Times New Roman" panose="02020603050405020304" pitchFamily="18" charset="0"/>
                          <a:ea typeface="PMingLiU" pitchFamily="18" charset="-120"/>
                        </a:rPr>
                        <a:t>有依赖感</a:t>
                      </a:r>
                      <a:r>
                        <a:rPr lang="zh-TW" altLang="en-US" sz="2400" dirty="0">
                          <a:latin typeface="Times New Roman" panose="02020603050405020304" pitchFamily="18" charset="0"/>
                          <a:ea typeface="PMingLiU" pitchFamily="18" charset="-120"/>
                        </a:rPr>
                        <a:t>，且更有責任心）</a:t>
                      </a:r>
                      <a:endParaRPr lang="zh-TW" altLang="en-US" sz="2400" dirty="0">
                        <a:latin typeface="Arial" panose="020B0604020202020204" pitchFamily="34" charset="0"/>
                        <a:ea typeface="PMingLiU" pitchFamily="18" charset="-12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lvl="0" algn="ctr">
                        <a:spcBef>
                          <a:spcPct val="0"/>
                        </a:spcBef>
                        <a:buClrTx/>
                        <a:buSzTx/>
                        <a:buFontTx/>
                        <a:buNone/>
                      </a:pPr>
                      <a:r>
                        <a:rPr lang="en-US" altLang="zh-TW" sz="2400">
                          <a:latin typeface="Times New Roman" panose="02020603050405020304" pitchFamily="18" charset="0"/>
                          <a:ea typeface="PMingLiU" pitchFamily="18" charset="-120"/>
                        </a:rPr>
                        <a:t>16</a:t>
                      </a:r>
                      <a:endParaRPr lang="en-US" altLang="zh-TW" sz="2400">
                        <a:latin typeface="Arial" panose="020B0604020202020204" pitchFamily="34" charset="0"/>
                        <a:ea typeface="PMingLiU" pitchFamily="18" charset="-12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291843"/>
                                        </p:tgtEl>
                                        <p:attrNameLst>
                                          <p:attrName>style.visibility</p:attrName>
                                        </p:attrNameLst>
                                      </p:cBhvr>
                                      <p:to>
                                        <p:strVal val="visible"/>
                                      </p:to>
                                    </p:set>
                                    <p:anim calcmode="lin" valueType="num">
                                      <p:cBhvr>
                                        <p:cTn id="7" dur="500" fill="hold"/>
                                        <p:tgtEl>
                                          <p:spTgt spid="291843"/>
                                        </p:tgtEl>
                                        <p:attrNameLst>
                                          <p:attrName>ppt_w</p:attrName>
                                        </p:attrNameLst>
                                      </p:cBhvr>
                                      <p:tavLst>
                                        <p:tav tm="0">
                                          <p:val>
                                            <p:fltVal val="0.000000"/>
                                          </p:val>
                                        </p:tav>
                                        <p:tav tm="100000">
                                          <p:val>
                                            <p:strVal val="#ppt_w"/>
                                          </p:val>
                                        </p:tav>
                                      </p:tavLst>
                                    </p:anim>
                                    <p:anim calcmode="lin" valueType="num">
                                      <p:cBhvr>
                                        <p:cTn id="8" dur="500" fill="hold"/>
                                        <p:tgtEl>
                                          <p:spTgt spid="29184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2866" name="标题 292865"/>
          <p:cNvSpPr>
            <a:spLocks noGrp="1"/>
          </p:cNvSpPr>
          <p:nvPr>
            <p:ph type="title"/>
          </p:nvPr>
        </p:nvSpPr>
        <p:spPr/>
        <p:txBody>
          <a:bodyPr vert="horz" wrap="square" lIns="91440" tIns="45720" rIns="91440" bIns="45720" anchor="b" anchorCtr="0"/>
          <a:p>
            <a:r>
              <a:rPr lang="zh-CN" altLang="en-US" sz="3200" b="1" dirty="0"/>
              <a:t>早恋的坏处</a:t>
            </a:r>
            <a:endParaRPr lang="zh-CN" altLang="en-US" sz="3200" b="1" dirty="0"/>
          </a:p>
        </p:txBody>
      </p:sp>
      <p:graphicFrame>
        <p:nvGraphicFramePr>
          <p:cNvPr id="292867" name="内容占位符 292866"/>
          <p:cNvGraphicFramePr/>
          <p:nvPr>
            <p:ph idx="1"/>
          </p:nvPr>
        </p:nvGraphicFramePr>
        <p:xfrm>
          <a:off x="827088" y="2060575"/>
          <a:ext cx="7772400" cy="4097338"/>
        </p:xfrm>
        <a:graphic>
          <a:graphicData uri="http://schemas.openxmlformats.org/drawingml/2006/table">
            <a:tbl>
              <a:tblPr/>
              <a:tblGrid>
                <a:gridCol w="1398588"/>
                <a:gridCol w="5226050"/>
                <a:gridCol w="1147762"/>
              </a:tblGrid>
              <a:tr h="717550">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spcBef>
                          <a:spcPct val="0"/>
                        </a:spcBef>
                        <a:buClrTx/>
                        <a:buSzTx/>
                        <a:buFontTx/>
                        <a:buNone/>
                      </a:pPr>
                      <a:r>
                        <a:rPr lang="zh-CN" altLang="en-US" sz="2400" dirty="0">
                          <a:latin typeface="Times New Roman" panose="02020603050405020304" pitchFamily="18" charset="0"/>
                          <a:ea typeface="PMingLiU" pitchFamily="18" charset="-120"/>
                        </a:rPr>
                        <a:t>题  目</a:t>
                      </a:r>
                      <a:endParaRPr lang="zh-CN" altLang="en-US" sz="2400" dirty="0">
                        <a:latin typeface="Arial" panose="020B0604020202020204" pitchFamily="34" charset="0"/>
                        <a:ea typeface="PMingLiU" pitchFamily="18" charset="-12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spcBef>
                          <a:spcPct val="0"/>
                        </a:spcBef>
                        <a:buClrTx/>
                        <a:buSzTx/>
                        <a:buFontTx/>
                        <a:buNone/>
                      </a:pPr>
                      <a:r>
                        <a:rPr lang="zh-CN" altLang="en-US" sz="2400" dirty="0">
                          <a:latin typeface="Times New Roman" panose="02020603050405020304" pitchFamily="18" charset="0"/>
                          <a:ea typeface="PMingLiU" pitchFamily="18" charset="-120"/>
                        </a:rPr>
                        <a:t>选项</a:t>
                      </a:r>
                      <a:r>
                        <a:rPr lang="zh-TW" altLang="en-US" sz="2400" dirty="0">
                          <a:latin typeface="Times New Roman" panose="02020603050405020304" pitchFamily="18" charset="0"/>
                          <a:ea typeface="PMingLiU" pitchFamily="18" charset="-120"/>
                        </a:rPr>
                        <a:t> </a:t>
                      </a:r>
                      <a:endParaRPr lang="zh-TW" altLang="en-US" sz="2400" dirty="0">
                        <a:latin typeface="Times New Roman" panose="02020603050405020304" pitchFamily="18"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spcBef>
                          <a:spcPct val="0"/>
                        </a:spcBef>
                        <a:buClrTx/>
                        <a:buSzTx/>
                        <a:buFontTx/>
                        <a:buNone/>
                      </a:pPr>
                      <a:r>
                        <a:rPr lang="zh-CN" altLang="en-US" sz="2400" dirty="0">
                          <a:latin typeface="Times New Roman" panose="02020603050405020304" pitchFamily="18" charset="0"/>
                          <a:ea typeface="PMingLiU" pitchFamily="18" charset="-120"/>
                        </a:rPr>
                        <a:t>人数</a:t>
                      </a:r>
                      <a:endParaRPr lang="zh-CN" altLang="en-US" sz="2400" dirty="0">
                        <a:latin typeface="Times New Roman" panose="02020603050405020304" pitchFamily="18" charset="0"/>
                        <a:ea typeface="PMingLiU" pitchFamily="18" charset="-120"/>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55613">
                <a:tc rowSpan="5">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spcBef>
                          <a:spcPct val="0"/>
                        </a:spcBef>
                        <a:buClrTx/>
                        <a:buSzTx/>
                        <a:buFontTx/>
                        <a:buNone/>
                      </a:pPr>
                      <a:r>
                        <a:rPr lang="zh-TW" altLang="en-US" sz="2400" dirty="0">
                          <a:latin typeface="Times New Roman" panose="02020603050405020304" pitchFamily="18" charset="0"/>
                          <a:ea typeface="PMingLiU" pitchFamily="18" charset="-120"/>
                        </a:rPr>
                        <a:t>你</a:t>
                      </a:r>
                      <a:r>
                        <a:rPr lang="zh-CN" altLang="en-US" sz="2400" dirty="0">
                          <a:latin typeface="Times New Roman" panose="02020603050405020304" pitchFamily="18" charset="0"/>
                          <a:ea typeface="PMingLiU" pitchFamily="18" charset="-120"/>
                        </a:rPr>
                        <a:t>觉得中学生恋爱</a:t>
                      </a:r>
                      <a:r>
                        <a:rPr lang="zh-TW" altLang="en-US" sz="2400" dirty="0">
                          <a:latin typeface="Times New Roman" panose="02020603050405020304" pitchFamily="18" charset="0"/>
                          <a:ea typeface="PMingLiU" pitchFamily="18" charset="-120"/>
                        </a:rPr>
                        <a:t>的</a:t>
                      </a:r>
                      <a:r>
                        <a:rPr lang="zh-CN" altLang="en-US" sz="2400" dirty="0">
                          <a:latin typeface="Times New Roman" panose="02020603050405020304" pitchFamily="18" charset="0"/>
                          <a:ea typeface="PMingLiU" pitchFamily="18" charset="-120"/>
                        </a:rPr>
                        <a:t>坏处</a:t>
                      </a:r>
                      <a:r>
                        <a:rPr lang="zh-TW" altLang="en-US" sz="2400" dirty="0">
                          <a:latin typeface="Times New Roman" panose="02020603050405020304" pitchFamily="18" charset="0"/>
                          <a:ea typeface="PMingLiU" pitchFamily="18" charset="-120"/>
                        </a:rPr>
                        <a:t>是</a:t>
                      </a:r>
                      <a:endParaRPr lang="zh-TW" altLang="en-US" sz="2400" dirty="0">
                        <a:latin typeface="Arial" panose="020B0604020202020204" pitchFamily="34" charset="0"/>
                        <a:ea typeface="PMingLiU" pitchFamily="18" charset="-12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spcBef>
                          <a:spcPct val="0"/>
                        </a:spcBef>
                        <a:buClrTx/>
                        <a:buSzTx/>
                        <a:buFontTx/>
                        <a:buNone/>
                      </a:pPr>
                      <a:r>
                        <a:rPr lang="zh-CN" altLang="en-US" sz="2400" dirty="0">
                          <a:latin typeface="Times New Roman" panose="02020603050405020304" pitchFamily="18" charset="0"/>
                          <a:ea typeface="PMingLiU" pitchFamily="18" charset="-120"/>
                        </a:rPr>
                        <a:t>影响学习</a:t>
                      </a:r>
                      <a:endParaRPr lang="zh-CN" altLang="en-US" sz="2400" dirty="0">
                        <a:latin typeface="Arial" panose="020B0604020202020204" pitchFamily="34" charset="0"/>
                        <a:ea typeface="PMingLiU" pitchFamily="18" charset="-12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spcBef>
                          <a:spcPct val="0"/>
                        </a:spcBef>
                        <a:buClrTx/>
                        <a:buSzTx/>
                        <a:buFontTx/>
                        <a:buNone/>
                      </a:pPr>
                      <a:r>
                        <a:rPr lang="en-US" altLang="zh-TW" sz="2400">
                          <a:latin typeface="Times New Roman" panose="02020603050405020304" pitchFamily="18" charset="0"/>
                          <a:ea typeface="PMingLiU" pitchFamily="18" charset="-120"/>
                        </a:rPr>
                        <a:t>38</a:t>
                      </a:r>
                      <a:endParaRPr lang="en-US" altLang="zh-TW" sz="2400">
                        <a:latin typeface="Arial" panose="020B0604020202020204" pitchFamily="34" charset="0"/>
                        <a:ea typeface="PMingLiU" pitchFamily="18" charset="-12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31837">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spcBef>
                          <a:spcPct val="0"/>
                        </a:spcBef>
                        <a:buClrTx/>
                        <a:buSzTx/>
                        <a:buFontTx/>
                        <a:buNone/>
                      </a:pPr>
                      <a:r>
                        <a:rPr lang="zh-TW" altLang="en-US" sz="2400" dirty="0">
                          <a:latin typeface="Times New Roman" panose="02020603050405020304" pitchFamily="18" charset="0"/>
                          <a:ea typeface="PMingLiU" pitchFamily="18" charset="-120"/>
                        </a:rPr>
                        <a:t>念念不忘</a:t>
                      </a:r>
                      <a:r>
                        <a:rPr lang="zh-CN" altLang="en-US" sz="2400" dirty="0">
                          <a:latin typeface="Times New Roman" panose="02020603050405020304" pitchFamily="18" charset="0"/>
                          <a:ea typeface="PMingLiU" pitchFamily="18" charset="-120"/>
                        </a:rPr>
                        <a:t>对</a:t>
                      </a:r>
                      <a:r>
                        <a:rPr lang="zh-TW" altLang="en-US" sz="2400" dirty="0">
                          <a:latin typeface="Times New Roman" panose="02020603050405020304" pitchFamily="18" charset="0"/>
                          <a:ea typeface="PMingLiU" pitchFamily="18" charset="-120"/>
                        </a:rPr>
                        <a:t>方，沒心思做其他事情</a:t>
                      </a:r>
                      <a:endParaRPr lang="zh-TW" altLang="en-US" sz="2400" dirty="0">
                        <a:latin typeface="Arial" panose="020B0604020202020204" pitchFamily="34" charset="0"/>
                        <a:ea typeface="PMingLiU" pitchFamily="18" charset="-12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spcBef>
                          <a:spcPct val="0"/>
                        </a:spcBef>
                        <a:buClrTx/>
                        <a:buSzTx/>
                        <a:buFontTx/>
                        <a:buNone/>
                      </a:pPr>
                      <a:r>
                        <a:rPr lang="en-US" altLang="zh-TW" sz="2400">
                          <a:latin typeface="Times New Roman" panose="02020603050405020304" pitchFamily="18" charset="0"/>
                          <a:ea typeface="PMingLiU" pitchFamily="18" charset="-120"/>
                        </a:rPr>
                        <a:t>22</a:t>
                      </a:r>
                      <a:endParaRPr lang="en-US" altLang="zh-TW" sz="2400">
                        <a:latin typeface="Arial" panose="020B0604020202020204" pitchFamily="34" charset="0"/>
                        <a:ea typeface="PMingLiU" pitchFamily="18" charset="-12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35013">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spcBef>
                          <a:spcPct val="0"/>
                        </a:spcBef>
                        <a:buClrTx/>
                        <a:buSzTx/>
                        <a:buFontTx/>
                        <a:buNone/>
                      </a:pPr>
                      <a:r>
                        <a:rPr lang="zh-CN" altLang="en-US" sz="2400" dirty="0">
                          <a:latin typeface="Times New Roman" panose="02020603050405020304" pitchFamily="18" charset="0"/>
                          <a:ea typeface="PMingLiU" pitchFamily="18" charset="-120"/>
                        </a:rPr>
                        <a:t>热衷时</a:t>
                      </a:r>
                      <a:r>
                        <a:rPr lang="zh-TW" altLang="en-US" sz="2400" dirty="0">
                          <a:latin typeface="Times New Roman" panose="02020603050405020304" pitchFamily="18" charset="0"/>
                          <a:ea typeface="PMingLiU" pitchFamily="18" charset="-120"/>
                        </a:rPr>
                        <a:t>，</a:t>
                      </a:r>
                      <a:r>
                        <a:rPr lang="zh-CN" altLang="en-US" sz="2400" dirty="0">
                          <a:latin typeface="Times New Roman" panose="02020603050405020304" pitchFamily="18" charset="0"/>
                          <a:ea typeface="PMingLiU" pitchFamily="18" charset="-120"/>
                        </a:rPr>
                        <a:t>会变得失去冷静的判断力</a:t>
                      </a:r>
                      <a:endParaRPr lang="zh-CN" altLang="en-US" sz="2400" dirty="0">
                        <a:latin typeface="Arial" panose="020B0604020202020204" pitchFamily="34" charset="0"/>
                        <a:ea typeface="PMingLiU" pitchFamily="18" charset="-12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spcBef>
                          <a:spcPct val="0"/>
                        </a:spcBef>
                        <a:buClrTx/>
                        <a:buSzTx/>
                        <a:buFontTx/>
                        <a:buNone/>
                      </a:pPr>
                      <a:r>
                        <a:rPr lang="en-US" altLang="zh-TW" sz="2400">
                          <a:latin typeface="Times New Roman" panose="02020603050405020304" pitchFamily="18" charset="0"/>
                          <a:ea typeface="PMingLiU" pitchFamily="18" charset="-120"/>
                        </a:rPr>
                        <a:t>14</a:t>
                      </a:r>
                      <a:endParaRPr lang="en-US" altLang="zh-TW" sz="2400">
                        <a:latin typeface="Arial" panose="020B0604020202020204" pitchFamily="34" charset="0"/>
                        <a:ea typeface="PMingLiU" pitchFamily="18" charset="-12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820737">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spcBef>
                          <a:spcPct val="0"/>
                        </a:spcBef>
                        <a:buClrTx/>
                        <a:buSzTx/>
                        <a:buFontTx/>
                        <a:buNone/>
                      </a:pPr>
                      <a:r>
                        <a:rPr lang="zh-TW" altLang="en-US" sz="2400" dirty="0">
                          <a:latin typeface="Times New Roman" panose="02020603050405020304" pitchFamily="18" charset="0"/>
                          <a:ea typeface="PMingLiU" pitchFamily="18" charset="-120"/>
                        </a:rPr>
                        <a:t>如果</a:t>
                      </a:r>
                      <a:r>
                        <a:rPr lang="zh-CN" altLang="en-US" sz="2400" dirty="0">
                          <a:latin typeface="Times New Roman" panose="02020603050405020304" pitchFamily="18" charset="0"/>
                          <a:ea typeface="PMingLiU" pitchFamily="18" charset="-120"/>
                        </a:rPr>
                        <a:t>过分，会没完没了，有时还</a:t>
                      </a:r>
                      <a:r>
                        <a:rPr lang="zh-TW" altLang="en-US" sz="2400" dirty="0">
                          <a:latin typeface="Times New Roman" panose="02020603050405020304" pitchFamily="18" charset="0"/>
                          <a:ea typeface="PMingLiU" pitchFamily="18" charset="-120"/>
                        </a:rPr>
                        <a:t>做出</a:t>
                      </a:r>
                      <a:r>
                        <a:rPr lang="zh-CN" altLang="en-US" sz="2400" dirty="0">
                          <a:latin typeface="Times New Roman" panose="02020603050405020304" pitchFamily="18" charset="0"/>
                          <a:ea typeface="PMingLiU" pitchFamily="18" charset="-120"/>
                        </a:rPr>
                        <a:t>越轨</a:t>
                      </a:r>
                      <a:r>
                        <a:rPr lang="zh-TW" altLang="en-US" sz="2400" dirty="0">
                          <a:latin typeface="Times New Roman" panose="02020603050405020304" pitchFamily="18" charset="0"/>
                          <a:ea typeface="PMingLiU" pitchFamily="18" charset="-120"/>
                        </a:rPr>
                        <a:t>的事情</a:t>
                      </a:r>
                      <a:endParaRPr lang="zh-TW" altLang="en-US" sz="2400" dirty="0">
                        <a:latin typeface="Arial" panose="020B0604020202020204" pitchFamily="34" charset="0"/>
                        <a:ea typeface="PMingLiU" pitchFamily="18" charset="-12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spcBef>
                          <a:spcPct val="0"/>
                        </a:spcBef>
                        <a:buClrTx/>
                        <a:buSzTx/>
                        <a:buFontTx/>
                        <a:buNone/>
                      </a:pPr>
                      <a:r>
                        <a:rPr lang="en-US" altLang="zh-TW" sz="2400">
                          <a:latin typeface="Times New Roman" panose="02020603050405020304" pitchFamily="18" charset="0"/>
                          <a:ea typeface="PMingLiU" pitchFamily="18" charset="-120"/>
                        </a:rPr>
                        <a:t>25</a:t>
                      </a:r>
                      <a:endParaRPr lang="en-US" altLang="zh-TW" sz="2400">
                        <a:latin typeface="Arial" panose="020B0604020202020204" pitchFamily="34" charset="0"/>
                        <a:ea typeface="PMingLiU" pitchFamily="18" charset="-12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36588">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spcBef>
                          <a:spcPct val="0"/>
                        </a:spcBef>
                        <a:buClrTx/>
                        <a:buSzTx/>
                        <a:buFontTx/>
                        <a:buNone/>
                      </a:pPr>
                      <a:r>
                        <a:rPr lang="zh-TW" altLang="en-US" sz="2400" dirty="0">
                          <a:latin typeface="Times New Roman" panose="02020603050405020304" pitchFamily="18" charset="0"/>
                          <a:ea typeface="PMingLiU" pitchFamily="18" charset="-120"/>
                        </a:rPr>
                        <a:t>沒有</a:t>
                      </a:r>
                      <a:r>
                        <a:rPr lang="zh-CN" altLang="en-US" sz="2400" dirty="0">
                          <a:latin typeface="Times New Roman" panose="02020603050405020304" pitchFamily="18" charset="0"/>
                          <a:ea typeface="PMingLiU" pitchFamily="18" charset="-120"/>
                        </a:rPr>
                        <a:t>坏处</a:t>
                      </a:r>
                      <a:endParaRPr lang="zh-CN" altLang="en-US" sz="2400" dirty="0">
                        <a:latin typeface="Arial" panose="020B0604020202020204" pitchFamily="34" charset="0"/>
                        <a:ea typeface="PMingLiU" pitchFamily="18" charset="-12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800" u="none" kern="1200" baseline="0">
                          <a:solidFill>
                            <a:schemeClr val="tx1"/>
                          </a:solidFill>
                          <a:latin typeface="Tahom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400" b="0" i="0" u="none" kern="1200" baseline="0">
                          <a:solidFill>
                            <a:schemeClr val="tx1"/>
                          </a:solidFill>
                          <a:latin typeface="Tahom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000" b="0" i="0" u="none" kern="1200" baseline="0">
                          <a:solidFill>
                            <a:schemeClr val="tx1"/>
                          </a:solidFill>
                          <a:latin typeface="Tahom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1800" b="0" i="0" u="none" kern="1200" baseline="0">
                          <a:solidFill>
                            <a:schemeClr val="tx1"/>
                          </a:solidFill>
                          <a:latin typeface="Tahoma" panose="020B0604030504040204" pitchFamily="34" charset="0"/>
                          <a:ea typeface="宋体" panose="02010600030101010101" pitchFamily="2" charset="-122"/>
                        </a:defRPr>
                      </a:lvl5pPr>
                    </a:lstStyle>
                    <a:p>
                      <a:pPr marL="0" lvl="0" indent="0" algn="ctr">
                        <a:spcBef>
                          <a:spcPct val="0"/>
                        </a:spcBef>
                        <a:buClrTx/>
                        <a:buSzTx/>
                        <a:buFontTx/>
                        <a:buNone/>
                      </a:pPr>
                      <a:r>
                        <a:rPr lang="en-US" altLang="zh-TW" sz="2400">
                          <a:latin typeface="Times New Roman" panose="02020603050405020304" pitchFamily="18" charset="0"/>
                          <a:ea typeface="PMingLiU" pitchFamily="18" charset="-120"/>
                        </a:rPr>
                        <a:t>20</a:t>
                      </a:r>
                      <a:endParaRPr lang="en-US" altLang="zh-TW" sz="2400">
                        <a:latin typeface="Arial" panose="020B0604020202020204" pitchFamily="34" charset="0"/>
                        <a:ea typeface="PMingLiU" pitchFamily="18" charset="-120"/>
                      </a:endParaRPr>
                    </a:p>
                  </a:txBody>
                  <a:tcPr anchor="ctr"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292867"/>
                                        </p:tgtEl>
                                        <p:attrNameLst>
                                          <p:attrName>style.visibility</p:attrName>
                                        </p:attrNameLst>
                                      </p:cBhvr>
                                      <p:to>
                                        <p:strVal val="visible"/>
                                      </p:to>
                                    </p:set>
                                    <p:anim calcmode="lin" valueType="num">
                                      <p:cBhvr>
                                        <p:cTn id="7" dur="500" fill="hold"/>
                                        <p:tgtEl>
                                          <p:spTgt spid="292867"/>
                                        </p:tgtEl>
                                        <p:attrNameLst>
                                          <p:attrName>ppt_w</p:attrName>
                                        </p:attrNameLst>
                                      </p:cBhvr>
                                      <p:tavLst>
                                        <p:tav tm="0">
                                          <p:val>
                                            <p:fltVal val="0.000000"/>
                                          </p:val>
                                        </p:tav>
                                        <p:tav tm="100000">
                                          <p:val>
                                            <p:strVal val="#ppt_w"/>
                                          </p:val>
                                        </p:tav>
                                      </p:tavLst>
                                    </p:anim>
                                    <p:anim calcmode="lin" valueType="num">
                                      <p:cBhvr>
                                        <p:cTn id="8" dur="500" fill="hold"/>
                                        <p:tgtEl>
                                          <p:spTgt spid="29286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3538" name="标题 193537"/>
          <p:cNvSpPr>
            <a:spLocks noGrp="1"/>
          </p:cNvSpPr>
          <p:nvPr>
            <p:ph type="title"/>
          </p:nvPr>
        </p:nvSpPr>
        <p:spPr>
          <a:xfrm>
            <a:off x="1350963" y="188913"/>
            <a:ext cx="5453062" cy="1462087"/>
          </a:xfrm>
        </p:spPr>
        <p:txBody>
          <a:bodyPr vert="horz" wrap="square" lIns="91440" tIns="45720" rIns="91440" bIns="45720" anchor="b" anchorCtr="0"/>
          <a:p>
            <a:r>
              <a:rPr lang="zh-CN" altLang="en-US" sz="3200" b="1" dirty="0"/>
              <a:t>应对策略</a:t>
            </a:r>
            <a:endParaRPr lang="zh-CN" altLang="en-US" sz="3200" b="1" dirty="0"/>
          </a:p>
        </p:txBody>
      </p:sp>
      <p:sp>
        <p:nvSpPr>
          <p:cNvPr id="193539" name="文本占位符 193538"/>
          <p:cNvSpPr>
            <a:spLocks noGrp="1"/>
          </p:cNvSpPr>
          <p:nvPr>
            <p:ph type="body" idx="1"/>
          </p:nvPr>
        </p:nvSpPr>
        <p:spPr>
          <a:xfrm>
            <a:off x="1042988" y="2060575"/>
            <a:ext cx="7566025" cy="4114800"/>
          </a:xfrm>
        </p:spPr>
        <p:txBody>
          <a:bodyPr/>
          <a:p>
            <a:pPr>
              <a:lnSpc>
                <a:spcPct val="120000"/>
              </a:lnSpc>
            </a:pPr>
            <a:r>
              <a:rPr lang="zh-CN" altLang="en-US" sz="2800" dirty="0"/>
              <a:t>宜“疏”不宜“堵”</a:t>
            </a:r>
            <a:endParaRPr lang="zh-CN" altLang="en-US" sz="2800" dirty="0"/>
          </a:p>
          <a:p>
            <a:pPr>
              <a:lnSpc>
                <a:spcPct val="120000"/>
              </a:lnSpc>
            </a:pPr>
            <a:r>
              <a:rPr lang="zh-CN" altLang="en-US" sz="2800" dirty="0"/>
              <a:t>把握好一定的时机</a:t>
            </a:r>
            <a:endParaRPr lang="zh-CN" altLang="en-US" sz="2800" dirty="0"/>
          </a:p>
          <a:p>
            <a:pPr>
              <a:lnSpc>
                <a:spcPct val="120000"/>
              </a:lnSpc>
            </a:pPr>
            <a:r>
              <a:rPr lang="zh-CN" altLang="en-US" sz="2800" dirty="0"/>
              <a:t>不要人为地夸大这种爱</a:t>
            </a:r>
            <a:endParaRPr lang="zh-CN" altLang="en-US" sz="2800" dirty="0"/>
          </a:p>
          <a:p>
            <a:pPr>
              <a:lnSpc>
                <a:spcPct val="120000"/>
              </a:lnSpc>
            </a:pPr>
            <a:r>
              <a:rPr lang="zh-CN" altLang="en-US" sz="2800" dirty="0"/>
              <a:t>把注意力集中到学习上，多参加集体活动，充实自己的生活内容，迁移情感的注意力</a:t>
            </a:r>
            <a:endParaRPr lang="zh-CN" altLang="en-US" sz="2800" dirty="0"/>
          </a:p>
          <a:p>
            <a:pPr>
              <a:lnSpc>
                <a:spcPct val="120000"/>
              </a:lnSpc>
            </a:pPr>
            <a:r>
              <a:rPr lang="zh-CN" altLang="en-US" sz="2800" dirty="0"/>
              <a:t>用坚强的意志克制自己情感的流露</a:t>
            </a:r>
            <a:endParaRPr lang="zh-CN" altLang="en-US" sz="2800" dirty="0"/>
          </a:p>
          <a:p>
            <a:pPr>
              <a:lnSpc>
                <a:spcPct val="120000"/>
              </a:lnSpc>
            </a:pPr>
            <a:endParaRPr lang="zh-CN" altLang="en-US" sz="28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5938" name="标题 295937"/>
          <p:cNvSpPr>
            <a:spLocks noGrp="1"/>
          </p:cNvSpPr>
          <p:nvPr>
            <p:ph type="title"/>
          </p:nvPr>
        </p:nvSpPr>
        <p:spPr>
          <a:xfrm>
            <a:off x="1619250" y="333375"/>
            <a:ext cx="3816350" cy="1462088"/>
          </a:xfrm>
        </p:spPr>
        <p:txBody>
          <a:bodyPr vert="horz" wrap="square" lIns="91440" tIns="45720" rIns="91440" bIns="45720" anchor="b" anchorCtr="0"/>
          <a:p>
            <a:r>
              <a:rPr lang="en-US" altLang="zh-CN" sz="3400" b="1"/>
              <a:t>3.</a:t>
            </a:r>
            <a:r>
              <a:rPr lang="zh-CN" altLang="en-US" sz="3400" b="1" dirty="0"/>
              <a:t>逆反心理</a:t>
            </a:r>
            <a:endParaRPr lang="zh-CN" altLang="en-US" sz="3400" b="1" dirty="0"/>
          </a:p>
        </p:txBody>
      </p:sp>
      <p:sp>
        <p:nvSpPr>
          <p:cNvPr id="295939" name="文本占位符 295938"/>
          <p:cNvSpPr>
            <a:spLocks noGrp="1"/>
          </p:cNvSpPr>
          <p:nvPr>
            <p:ph type="body" idx="1"/>
          </p:nvPr>
        </p:nvSpPr>
        <p:spPr>
          <a:xfrm>
            <a:off x="755650" y="1916113"/>
            <a:ext cx="4321175" cy="4114800"/>
          </a:xfrm>
        </p:spPr>
        <p:txBody>
          <a:bodyPr/>
          <a:p>
            <a:pPr>
              <a:lnSpc>
                <a:spcPct val="120000"/>
              </a:lnSpc>
            </a:pPr>
            <a:r>
              <a:rPr lang="zh-CN" altLang="en-US" sz="2800" dirty="0"/>
              <a:t>逆反心理是人们彼此之间为了维护自尊，而对对方的要求采取相反的态度和言行的一种心理状态。青少年中常会有个别人就是“不受教”、“不听话”，常与教育者“顶牛”、“对着干”。</a:t>
            </a:r>
            <a:endParaRPr lang="zh-CN" altLang="en-US" sz="2800" dirty="0"/>
          </a:p>
          <a:p>
            <a:pPr>
              <a:lnSpc>
                <a:spcPct val="120000"/>
              </a:lnSpc>
              <a:buNone/>
            </a:pPr>
            <a:br>
              <a:rPr lang="zh-CN" altLang="en-US" sz="2800" dirty="0"/>
            </a:br>
            <a:r>
              <a:rPr lang="zh-CN" altLang="en-US" sz="2800" dirty="0"/>
              <a:t>　</a:t>
            </a:r>
            <a:endParaRPr lang="zh-CN" altLang="en-US" sz="2800" dirty="0"/>
          </a:p>
        </p:txBody>
      </p:sp>
      <p:pic>
        <p:nvPicPr>
          <p:cNvPr id="295940" name="图片 295939" descr="nifanxinli"/>
          <p:cNvPicPr>
            <a:picLocks noChangeAspect="1"/>
          </p:cNvPicPr>
          <p:nvPr/>
        </p:nvPicPr>
        <p:blipFill>
          <a:blip r:embed="rId1"/>
          <a:stretch>
            <a:fillRect/>
          </a:stretch>
        </p:blipFill>
        <p:spPr>
          <a:xfrm>
            <a:off x="4859338" y="2224088"/>
            <a:ext cx="4284662" cy="3621087"/>
          </a:xfrm>
          <a:prstGeom prst="rect">
            <a:avLst/>
          </a:prstGeom>
          <a:noFill/>
          <a:ln w="9525">
            <a:noFill/>
          </a:ln>
        </p:spPr>
      </p:pic>
      <p:pic>
        <p:nvPicPr>
          <p:cNvPr id="2" name="图片 1" descr="健促会会标"/>
          <p:cNvPicPr>
            <a:picLocks noChangeAspect="1"/>
          </p:cNvPicPr>
          <p:nvPr>
            <p:custDataLst>
              <p:tags r:id="rId2"/>
            </p:custDataLst>
          </p:nvPr>
        </p:nvPicPr>
        <p:blipFill>
          <a:blip r:embed="rId3"/>
          <a:stretch>
            <a:fillRect/>
          </a:stretch>
        </p:blipFill>
        <p:spPr>
          <a:xfrm>
            <a:off x="10795" y="34290"/>
            <a:ext cx="1061085" cy="920115"/>
          </a:xfrm>
          <a:prstGeom prst="rect">
            <a:avLst/>
          </a:prstGeom>
        </p:spPr>
      </p:pic>
      <p:sp>
        <p:nvSpPr>
          <p:cNvPr id="29" name="文本框 4"/>
          <p:cNvSpPr txBox="1">
            <a:spLocks noChangeArrowheads="1"/>
          </p:cNvSpPr>
          <p:nvPr>
            <p:custDataLst>
              <p:tags r:id="rId4"/>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2082" name="标题 302081"/>
          <p:cNvSpPr>
            <a:spLocks noGrp="1"/>
          </p:cNvSpPr>
          <p:nvPr>
            <p:ph type="title"/>
          </p:nvPr>
        </p:nvSpPr>
        <p:spPr/>
        <p:txBody>
          <a:bodyPr vert="horz" wrap="square" lIns="91440" tIns="45720" rIns="91440" bIns="45720" anchor="b" anchorCtr="0"/>
          <a:p>
            <a:r>
              <a:rPr lang="zh-CN" altLang="en-US" sz="3200" b="1" dirty="0"/>
              <a:t>形成原因</a:t>
            </a:r>
            <a:endParaRPr lang="zh-CN" altLang="en-US" sz="3200" b="1" dirty="0"/>
          </a:p>
        </p:txBody>
      </p:sp>
      <p:sp>
        <p:nvSpPr>
          <p:cNvPr id="302083" name="文本占位符 302082"/>
          <p:cNvSpPr>
            <a:spLocks noGrp="1"/>
          </p:cNvSpPr>
          <p:nvPr>
            <p:ph type="body" idx="1"/>
          </p:nvPr>
        </p:nvSpPr>
        <p:spPr>
          <a:xfrm>
            <a:off x="611188" y="1989138"/>
            <a:ext cx="7988300" cy="4679950"/>
          </a:xfrm>
        </p:spPr>
        <p:txBody>
          <a:bodyPr/>
          <a:p>
            <a:pPr>
              <a:lnSpc>
                <a:spcPct val="120000"/>
              </a:lnSpc>
              <a:buNone/>
            </a:pPr>
            <a:r>
              <a:rPr lang="zh-CN" altLang="en-US" sz="2800" dirty="0"/>
              <a:t>（</a:t>
            </a:r>
            <a:r>
              <a:rPr lang="en-US" altLang="zh-CN" sz="2800"/>
              <a:t>1</a:t>
            </a:r>
            <a:r>
              <a:rPr lang="zh-CN" altLang="en-US" sz="2800" dirty="0"/>
              <a:t>）主观方面，青少年发展的特点所致</a:t>
            </a:r>
            <a:endParaRPr lang="zh-CN" altLang="en-US" sz="2800" dirty="0"/>
          </a:p>
          <a:p>
            <a:pPr>
              <a:lnSpc>
                <a:spcPct val="120000"/>
              </a:lnSpc>
              <a:buNone/>
            </a:pPr>
            <a:r>
              <a:rPr lang="zh-CN" altLang="en-US" sz="2800" dirty="0"/>
              <a:t>        好奇心</a:t>
            </a:r>
            <a:endParaRPr lang="zh-CN" altLang="en-US" sz="2800" dirty="0"/>
          </a:p>
          <a:p>
            <a:pPr>
              <a:lnSpc>
                <a:spcPct val="120000"/>
              </a:lnSpc>
              <a:buNone/>
            </a:pPr>
            <a:r>
              <a:rPr lang="zh-CN" altLang="en-US" sz="2800" dirty="0"/>
              <a:t>        对立情绪</a:t>
            </a:r>
            <a:endParaRPr lang="zh-CN" altLang="en-US" sz="2800" dirty="0"/>
          </a:p>
          <a:p>
            <a:pPr>
              <a:lnSpc>
                <a:spcPct val="120000"/>
              </a:lnSpc>
              <a:buNone/>
            </a:pPr>
            <a:r>
              <a:rPr lang="zh-CN" altLang="en-US" sz="2800" dirty="0"/>
              <a:t>        心理上的需要</a:t>
            </a:r>
            <a:endParaRPr lang="zh-CN" altLang="en-US" sz="2800" dirty="0"/>
          </a:p>
          <a:p>
            <a:pPr>
              <a:lnSpc>
                <a:spcPct val="120000"/>
              </a:lnSpc>
              <a:buNone/>
            </a:pPr>
            <a:r>
              <a:rPr lang="zh-CN" altLang="en-US" sz="2800" dirty="0"/>
              <a:t>       </a:t>
            </a:r>
            <a:endParaRPr lang="zh-CN" altLang="en-US" sz="2800" dirty="0"/>
          </a:p>
          <a:p>
            <a:pPr>
              <a:lnSpc>
                <a:spcPct val="120000"/>
              </a:lnSpc>
              <a:buNone/>
            </a:pPr>
            <a:r>
              <a:rPr lang="zh-CN" altLang="en-US" sz="2800" dirty="0"/>
              <a:t>（</a:t>
            </a:r>
            <a:r>
              <a:rPr lang="en-US" altLang="zh-CN" sz="2800"/>
              <a:t>2</a:t>
            </a:r>
            <a:r>
              <a:rPr lang="zh-CN" altLang="en-US" sz="2800" dirty="0"/>
              <a:t>）客观方面，教育者的可信任度、教育手段、方法、地点的不适当，也往往导致逆反心理。</a:t>
            </a:r>
            <a:br>
              <a:rPr lang="zh-CN" altLang="en-US" sz="2800" dirty="0"/>
            </a:br>
            <a:endParaRPr lang="zh-CN" altLang="en-US" sz="2800" dirty="0"/>
          </a:p>
          <a:p>
            <a:pPr>
              <a:lnSpc>
                <a:spcPct val="120000"/>
              </a:lnSpc>
            </a:pPr>
            <a:endParaRPr lang="zh-CN" altLang="en-US" sz="20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3106" name="标题 303105"/>
          <p:cNvSpPr>
            <a:spLocks noGrp="1"/>
          </p:cNvSpPr>
          <p:nvPr>
            <p:ph type="title"/>
          </p:nvPr>
        </p:nvSpPr>
        <p:spPr/>
        <p:txBody>
          <a:bodyPr vert="horz" wrap="square" lIns="91440" tIns="45720" rIns="91440" bIns="45720" anchor="b" anchorCtr="0"/>
          <a:p>
            <a:r>
              <a:rPr lang="zh-CN" altLang="en-US" sz="3200" b="1" dirty="0"/>
              <a:t>辅导要点</a:t>
            </a:r>
            <a:endParaRPr lang="zh-CN" altLang="en-US" sz="3200" b="1" dirty="0"/>
          </a:p>
        </p:txBody>
      </p:sp>
      <p:sp>
        <p:nvSpPr>
          <p:cNvPr id="303107" name="文本占位符 303106"/>
          <p:cNvSpPr>
            <a:spLocks noGrp="1"/>
          </p:cNvSpPr>
          <p:nvPr>
            <p:ph type="body" idx="1"/>
          </p:nvPr>
        </p:nvSpPr>
        <p:spPr>
          <a:xfrm>
            <a:off x="1182688" y="2017713"/>
            <a:ext cx="7061200" cy="4114800"/>
          </a:xfrm>
        </p:spPr>
        <p:txBody>
          <a:bodyPr/>
          <a:p>
            <a:pPr>
              <a:lnSpc>
                <a:spcPct val="120000"/>
              </a:lnSpc>
            </a:pPr>
            <a:r>
              <a:rPr lang="zh-CN" altLang="en-US" sz="2800" dirty="0"/>
              <a:t>首先要顺应学生生理和心理的成长，逐步改变教育方法。</a:t>
            </a:r>
            <a:endParaRPr lang="zh-CN" altLang="en-US" sz="2800" dirty="0"/>
          </a:p>
          <a:p>
            <a:pPr>
              <a:lnSpc>
                <a:spcPct val="120000"/>
              </a:lnSpc>
            </a:pPr>
            <a:r>
              <a:rPr lang="zh-CN" altLang="en-US" sz="2800" dirty="0"/>
              <a:t>其次，应尊重孩子的独立性，给他们一定的自主权利，与孩子谈话应平等商讨。</a:t>
            </a:r>
            <a:endParaRPr lang="zh-CN" altLang="en-US" sz="2800" dirty="0"/>
          </a:p>
          <a:p>
            <a:pPr>
              <a:lnSpc>
                <a:spcPct val="120000"/>
              </a:lnSpc>
            </a:pPr>
            <a:r>
              <a:rPr lang="zh-CN" altLang="en-US" sz="2800" dirty="0"/>
              <a:t>第三，要做孩子的知心朋友，要了解孩子的内心世界，采取热情关怀的态度、亲切温和的语气、尊重理解的氛围。 </a:t>
            </a:r>
            <a:endParaRPr lang="zh-CN" altLang="en-US" sz="28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7986" name="标题 297985"/>
          <p:cNvSpPr>
            <a:spLocks noGrp="1"/>
          </p:cNvSpPr>
          <p:nvPr>
            <p:ph type="title"/>
          </p:nvPr>
        </p:nvSpPr>
        <p:spPr>
          <a:xfrm>
            <a:off x="1387475" y="238125"/>
            <a:ext cx="7793038" cy="1462088"/>
          </a:xfrm>
        </p:spPr>
        <p:txBody>
          <a:bodyPr vert="horz" wrap="square" lIns="91440" tIns="45720" rIns="91440" bIns="45720" anchor="b" anchorCtr="0"/>
          <a:p>
            <a:r>
              <a:rPr lang="zh-CN" altLang="en-US" sz="3200" b="1" dirty="0"/>
              <a:t>案例</a:t>
            </a:r>
            <a:r>
              <a:rPr lang="en-US" altLang="zh-CN" sz="3200" b="1"/>
              <a:t>4</a:t>
            </a:r>
            <a:r>
              <a:rPr lang="zh-CN" altLang="en-US" sz="3200" b="1" dirty="0"/>
              <a:t>：我不想当第一名</a:t>
            </a:r>
            <a:endParaRPr lang="zh-CN" altLang="en-US" sz="3200" b="1" dirty="0"/>
          </a:p>
        </p:txBody>
      </p:sp>
      <p:sp>
        <p:nvSpPr>
          <p:cNvPr id="297987" name="文本占位符 297986"/>
          <p:cNvSpPr>
            <a:spLocks noGrp="1"/>
          </p:cNvSpPr>
          <p:nvPr>
            <p:ph type="body" idx="1"/>
          </p:nvPr>
        </p:nvSpPr>
        <p:spPr>
          <a:xfrm>
            <a:off x="1182688" y="2017713"/>
            <a:ext cx="6773862" cy="3282950"/>
          </a:xfrm>
        </p:spPr>
        <p:txBody>
          <a:bodyPr/>
          <a:p>
            <a:pPr>
              <a:buNone/>
            </a:pPr>
            <a:r>
              <a:rPr lang="en-US" altLang="zh-CN" sz="2800" dirty="0"/>
              <a:t>   </a:t>
            </a:r>
            <a:r>
              <a:rPr lang="zh-CN" altLang="en-US" sz="2800" dirty="0"/>
              <a:t>小松，男，</a:t>
            </a:r>
            <a:r>
              <a:rPr lang="en-US" altLang="zh-CN" sz="2800"/>
              <a:t>14</a:t>
            </a:r>
            <a:r>
              <a:rPr lang="zh-CN" altLang="en-US" sz="2800" dirty="0"/>
              <a:t>岁，初二学生</a:t>
            </a:r>
            <a:br>
              <a:rPr lang="zh-CN" altLang="en-US" sz="2800" dirty="0"/>
            </a:br>
            <a:br>
              <a:rPr lang="zh-CN" altLang="en-US" sz="2800" dirty="0"/>
            </a:br>
            <a:r>
              <a:rPr lang="zh-CN" altLang="en-US" sz="2800" dirty="0"/>
              <a:t>平行班第一名后</a:t>
            </a:r>
            <a:endParaRPr lang="zh-CN" altLang="en-US" sz="2800" dirty="0"/>
          </a:p>
          <a:p>
            <a:r>
              <a:rPr lang="zh-CN" altLang="en-US" sz="2800" dirty="0"/>
              <a:t>上课不听讲、不积极参加集体活动</a:t>
            </a:r>
            <a:endParaRPr lang="zh-CN" altLang="en-US" sz="2800" dirty="0"/>
          </a:p>
          <a:p>
            <a:r>
              <a:rPr lang="zh-CN" altLang="en-US" sz="2800" dirty="0"/>
              <a:t>作业非常不认真，还经常和班主任顶嘴</a:t>
            </a:r>
            <a:endParaRPr lang="zh-CN" altLang="en-US" sz="2800" dirty="0"/>
          </a:p>
          <a:p>
            <a:pPr>
              <a:buNone/>
            </a:pPr>
            <a:endParaRPr lang="zh-CN" altLang="en-US" sz="28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83" name="文本占位符 276482"/>
          <p:cNvSpPr>
            <a:spLocks noGrp="1"/>
          </p:cNvSpPr>
          <p:nvPr>
            <p:ph type="body" idx="1"/>
          </p:nvPr>
        </p:nvSpPr>
        <p:spPr/>
        <p:txBody>
          <a:bodyPr/>
          <a:p>
            <a:r>
              <a:rPr lang="zh-CN" altLang="en-US" sz="2800" dirty="0"/>
              <a:t>原因（认知偏差）：</a:t>
            </a:r>
            <a:endParaRPr lang="zh-CN" altLang="en-US" sz="2800" dirty="0"/>
          </a:p>
          <a:p>
            <a:pPr>
              <a:buNone/>
            </a:pPr>
            <a:r>
              <a:rPr lang="zh-CN" altLang="en-US" sz="2800" dirty="0"/>
              <a:t>父母太爱慕虚荣，把自己当成炫耀的工具</a:t>
            </a:r>
            <a:endParaRPr lang="zh-CN" altLang="en-US" sz="2800" dirty="0"/>
          </a:p>
          <a:p>
            <a:pPr>
              <a:buNone/>
            </a:pPr>
            <a:r>
              <a:rPr lang="zh-CN" altLang="en-US" sz="2800" dirty="0"/>
              <a:t>只想做平凡的人，不想自己太优秀</a:t>
            </a:r>
            <a:endParaRPr lang="zh-CN" altLang="en-US" sz="2800" dirty="0"/>
          </a:p>
          <a:p>
            <a:pPr>
              <a:buNone/>
            </a:pPr>
            <a:endParaRPr lang="zh-CN" altLang="en-US" sz="2800" dirty="0"/>
          </a:p>
          <a:p>
            <a:pPr>
              <a:buNone/>
            </a:pPr>
            <a:r>
              <a:rPr lang="zh-CN" altLang="en-US" sz="2800" dirty="0"/>
              <a:t>咨询措施：</a:t>
            </a:r>
            <a:endParaRPr lang="zh-CN" altLang="en-US" sz="2800" dirty="0"/>
          </a:p>
          <a:p>
            <a:pPr>
              <a:buNone/>
            </a:pPr>
            <a:r>
              <a:rPr lang="zh-CN" altLang="en-US" sz="2800" dirty="0"/>
              <a:t>与其思想进行辩驳，消除非理性的认识</a:t>
            </a:r>
            <a:endParaRPr lang="zh-CN" altLang="en-US" sz="2800" dirty="0"/>
          </a:p>
          <a:p>
            <a:pPr>
              <a:buNone/>
            </a:pPr>
            <a:endParaRPr lang="zh-CN" altLang="en-US" sz="2800" dirty="0"/>
          </a:p>
          <a:p>
            <a:pPr>
              <a:buNone/>
            </a:pPr>
            <a:endParaRPr lang="zh-CN" altLang="en-US" sz="28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7506" name="标题 277505"/>
          <p:cNvSpPr>
            <a:spLocks noGrp="1"/>
          </p:cNvSpPr>
          <p:nvPr>
            <p:ph type="title"/>
          </p:nvPr>
        </p:nvSpPr>
        <p:spPr/>
        <p:txBody>
          <a:bodyPr vert="horz" wrap="square" lIns="91440" tIns="45720" rIns="91440" bIns="45720" anchor="b" anchorCtr="0"/>
          <a:p>
            <a:r>
              <a:rPr lang="zh-CN" altLang="en-US" sz="3200" b="1" dirty="0"/>
              <a:t>案例</a:t>
            </a:r>
            <a:r>
              <a:rPr lang="en-US" altLang="zh-CN" sz="3200" b="1"/>
              <a:t>5</a:t>
            </a:r>
            <a:r>
              <a:rPr lang="zh-CN" altLang="en-US" sz="3200" b="1" dirty="0"/>
              <a:t>：浑身长满刺的男孩</a:t>
            </a:r>
            <a:endParaRPr lang="zh-CN" altLang="en-US" sz="3200" b="1" dirty="0"/>
          </a:p>
        </p:txBody>
      </p:sp>
      <p:sp>
        <p:nvSpPr>
          <p:cNvPr id="277507" name="文本占位符 277506"/>
          <p:cNvSpPr>
            <a:spLocks noGrp="1"/>
          </p:cNvSpPr>
          <p:nvPr>
            <p:ph type="body" idx="1"/>
          </p:nvPr>
        </p:nvSpPr>
        <p:spPr>
          <a:xfrm>
            <a:off x="684213" y="1844675"/>
            <a:ext cx="7920037" cy="5013325"/>
          </a:xfrm>
        </p:spPr>
        <p:txBody>
          <a:bodyPr/>
          <a:p>
            <a:pPr>
              <a:buNone/>
            </a:pPr>
            <a:r>
              <a:rPr lang="en-US" altLang="zh-CN" sz="2400" dirty="0"/>
              <a:t>         </a:t>
            </a:r>
            <a:r>
              <a:rPr lang="zh-CN" altLang="en-US" sz="2400" dirty="0"/>
              <a:t>张某，成绩中下，智力较好，自尊心强，有时又有自卑感，做事很情绪化，好表现自己。逆反心理十分严重，自我要求不严，做事随意性。常和父母、老师发生冲突、顶撞，有很强的抵触情绪。经受不起老师、家长的批评。每当老师批评他时，他就会激动的眼睛直对着老师，一副不服气的样子，甚至还和老师顶嘴。 </a:t>
            </a:r>
            <a:br>
              <a:rPr lang="zh-CN" altLang="en-US" sz="2400" dirty="0"/>
            </a:br>
            <a:r>
              <a:rPr lang="en-US" altLang="zh-CN" sz="2400" dirty="0"/>
              <a:t>   </a:t>
            </a:r>
            <a:endParaRPr lang="en-US" altLang="zh-CN" sz="2400" dirty="0"/>
          </a:p>
          <a:p>
            <a:pPr>
              <a:buNone/>
            </a:pPr>
            <a:r>
              <a:rPr lang="en-US" altLang="zh-CN" sz="2400" dirty="0"/>
              <a:t>        </a:t>
            </a:r>
            <a:r>
              <a:rPr lang="zh-CN" altLang="en-US" sz="2400" dirty="0"/>
              <a:t>有一次在家，因外婆说他拿了她的一百元钱而埋怨他，与外婆吵了起来，还骂了外婆，事后母亲知道了又狠狠地批评了他，结果他因此而几天不理母亲，并且在家不好好做功课。 </a:t>
            </a:r>
            <a:br>
              <a:rPr lang="zh-CN" altLang="en-US" sz="2400" dirty="0"/>
            </a:br>
            <a:endParaRPr lang="zh-CN" altLang="en-US" sz="24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标题 18433"/>
          <p:cNvSpPr>
            <a:spLocks noGrp="1"/>
          </p:cNvSpPr>
          <p:nvPr>
            <p:ph type="title"/>
          </p:nvPr>
        </p:nvSpPr>
        <p:spPr/>
        <p:txBody>
          <a:bodyPr vert="horz" wrap="square" lIns="91440" tIns="45720" rIns="91440" bIns="45720" anchor="b" anchorCtr="0"/>
          <a:p>
            <a:r>
              <a:rPr lang="zh-CN" altLang="en-US" sz="3200" b="1" dirty="0"/>
              <a:t>原因分析</a:t>
            </a:r>
            <a:endParaRPr lang="zh-CN" altLang="en-US" sz="3200" b="1" dirty="0"/>
          </a:p>
        </p:txBody>
      </p:sp>
      <p:sp>
        <p:nvSpPr>
          <p:cNvPr id="18435" name="文本占位符 18434"/>
          <p:cNvSpPr>
            <a:spLocks noGrp="1"/>
          </p:cNvSpPr>
          <p:nvPr>
            <p:ph type="body" idx="1"/>
          </p:nvPr>
        </p:nvSpPr>
        <p:spPr>
          <a:xfrm>
            <a:off x="900113" y="2017713"/>
            <a:ext cx="7772400" cy="4651375"/>
          </a:xfrm>
        </p:spPr>
        <p:txBody>
          <a:bodyPr/>
          <a:p>
            <a:pPr>
              <a:lnSpc>
                <a:spcPct val="105000"/>
              </a:lnSpc>
            </a:pPr>
            <a:r>
              <a:rPr lang="zh-CN" altLang="en-US" sz="2400" dirty="0"/>
              <a:t>一是家庭原因，怕别人瞧不起他，而经常像刺猬一样竖起身上的刺来保护自己。而母亲也经常忙于工作，与孩子的沟通较少，遇事缺乏正确的处理方式。</a:t>
            </a:r>
            <a:endParaRPr lang="zh-CN" altLang="en-US" sz="2400" dirty="0"/>
          </a:p>
          <a:p>
            <a:pPr>
              <a:lnSpc>
                <a:spcPct val="105000"/>
              </a:lnSpc>
            </a:pPr>
            <a:endParaRPr lang="zh-CN" altLang="en-US" sz="2400" dirty="0"/>
          </a:p>
          <a:p>
            <a:pPr>
              <a:lnSpc>
                <a:spcPct val="105000"/>
              </a:lnSpc>
            </a:pPr>
            <a:r>
              <a:rPr lang="zh-CN" altLang="en-US" sz="2400" dirty="0"/>
              <a:t>二是小学时得了不少奖，以此很自傲，很自以为是，而且没能正确的对待这些荣誉，助长了骄傲气焰。</a:t>
            </a:r>
            <a:endParaRPr lang="zh-CN" altLang="en-US" sz="2400" dirty="0"/>
          </a:p>
          <a:p>
            <a:pPr>
              <a:lnSpc>
                <a:spcPct val="105000"/>
              </a:lnSpc>
            </a:pPr>
            <a:endParaRPr lang="zh-CN" altLang="en-US" sz="2400" dirty="0"/>
          </a:p>
          <a:p>
            <a:pPr>
              <a:lnSpc>
                <a:spcPct val="105000"/>
              </a:lnSpc>
            </a:pPr>
            <a:r>
              <a:rPr lang="zh-CN" altLang="en-US" sz="2400" dirty="0"/>
              <a:t>三是青少年特有的半幼稚半成熟的特点，使他看问题容易产生偏见，以为与老师、家长对着干很勇敢，是一种英雄行为，因而盲目反抗，拒绝一切批评。 </a:t>
            </a:r>
            <a:br>
              <a:rPr lang="zh-CN" altLang="en-US" sz="2400" dirty="0"/>
            </a:br>
            <a:endParaRPr lang="zh-CN" altLang="en-US" sz="240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中学生最常见的</a:t>
            </a:r>
            <a:r>
              <a:rPr lang="en-US" altLang="zh-CN">
                <a:sym typeface="+mn-ea"/>
              </a:rPr>
              <a:t>18</a:t>
            </a:r>
            <a:r>
              <a:rPr lang="zh-CN" altLang="en-US">
                <a:sym typeface="+mn-ea"/>
              </a:rPr>
              <a:t>种心理问题</a:t>
            </a:r>
            <a:endParaRPr lang="zh-CN" altLang="en-US"/>
          </a:p>
        </p:txBody>
      </p:sp>
      <p:sp>
        <p:nvSpPr>
          <p:cNvPr id="3" name="内容占位符 2"/>
          <p:cNvSpPr>
            <a:spLocks noGrp="1"/>
          </p:cNvSpPr>
          <p:nvPr>
            <p:ph idx="1"/>
          </p:nvPr>
        </p:nvSpPr>
        <p:spPr/>
        <p:txBody>
          <a:bodyPr/>
          <a:p>
            <a:r>
              <a:rPr lang="zh-CN" altLang="en-US">
                <a:sym typeface="+mn-ea"/>
              </a:rPr>
              <a:t>13、强迫心理(小心、谨慎、紧张。)</a:t>
            </a:r>
            <a:endParaRPr lang="zh-CN" altLang="en-US"/>
          </a:p>
          <a:p>
            <a:r>
              <a:rPr lang="zh-CN" altLang="en-US">
                <a:sym typeface="+mn-ea"/>
              </a:rPr>
              <a:t>14、抑郁心理(不快乐、绝望、无助。)</a:t>
            </a:r>
            <a:endParaRPr lang="zh-CN" altLang="en-US"/>
          </a:p>
          <a:p>
            <a:r>
              <a:rPr lang="zh-CN" altLang="en-US">
                <a:sym typeface="+mn-ea"/>
              </a:rPr>
              <a:t>15、焦虑(失眠、焦躁、不安。)</a:t>
            </a:r>
            <a:endParaRPr lang="zh-CN" altLang="en-US"/>
          </a:p>
          <a:p>
            <a:r>
              <a:rPr lang="zh-CN" altLang="en-US">
                <a:sym typeface="+mn-ea"/>
              </a:rPr>
              <a:t>16、恐怖心理(紧张、局促、呼吸困难。)</a:t>
            </a:r>
            <a:endParaRPr lang="zh-CN" altLang="en-US"/>
          </a:p>
          <a:p>
            <a:r>
              <a:rPr lang="zh-CN" altLang="en-US">
                <a:sym typeface="+mn-ea"/>
              </a:rPr>
              <a:t>17、社交恐惧(面红耳赤、出汗、震颤等。)</a:t>
            </a:r>
            <a:endParaRPr lang="zh-CN" altLang="en-US"/>
          </a:p>
          <a:p>
            <a:r>
              <a:rPr lang="zh-CN" altLang="en-US">
                <a:sym typeface="+mn-ea"/>
              </a:rPr>
              <a:t>18、恋物癖心理(偷异性内衣内裤。)</a:t>
            </a:r>
            <a:endParaRPr lang="zh-CN" altLang="en-US"/>
          </a:p>
        </p:txBody>
      </p:sp>
      <p:pic>
        <p:nvPicPr>
          <p:cNvPr id="4" name="图片 3"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4130" name="标题 304129"/>
          <p:cNvSpPr>
            <a:spLocks noGrp="1"/>
          </p:cNvSpPr>
          <p:nvPr>
            <p:ph type="title"/>
          </p:nvPr>
        </p:nvSpPr>
        <p:spPr/>
        <p:txBody>
          <a:bodyPr vert="horz" wrap="square" lIns="91440" tIns="45720" rIns="91440" bIns="45720" anchor="b" anchorCtr="0"/>
          <a:p>
            <a:r>
              <a:rPr lang="zh-CN" altLang="en-US" sz="3200" b="1" dirty="0"/>
              <a:t>咨询措施</a:t>
            </a:r>
            <a:endParaRPr lang="zh-CN" altLang="en-US" sz="3200" b="1" dirty="0"/>
          </a:p>
        </p:txBody>
      </p:sp>
      <p:sp>
        <p:nvSpPr>
          <p:cNvPr id="304131" name="文本占位符 304130"/>
          <p:cNvSpPr>
            <a:spLocks noGrp="1"/>
          </p:cNvSpPr>
          <p:nvPr>
            <p:ph type="body" idx="1"/>
          </p:nvPr>
        </p:nvSpPr>
        <p:spPr>
          <a:xfrm>
            <a:off x="827088" y="1800225"/>
            <a:ext cx="7561262" cy="5229225"/>
          </a:xfrm>
        </p:spPr>
        <p:txBody>
          <a:bodyPr/>
          <a:p>
            <a:pPr>
              <a:lnSpc>
                <a:spcPct val="110000"/>
              </a:lnSpc>
              <a:buNone/>
            </a:pPr>
            <a:r>
              <a:rPr lang="en-US" altLang="zh-CN" sz="2400" dirty="0"/>
              <a:t>          </a:t>
            </a:r>
            <a:r>
              <a:rPr lang="en-US" altLang="zh-CN" sz="2400"/>
              <a:t>1</a:t>
            </a:r>
            <a:r>
              <a:rPr lang="zh-CN" altLang="en-US" sz="2400" dirty="0"/>
              <a:t>．让家长在家创造良好、民主的家庭环境，和孩子交朋友，多鼓励表扬，少批评责骂，尊重信任他</a:t>
            </a:r>
            <a:br>
              <a:rPr lang="zh-CN" altLang="en-US" sz="2400" dirty="0"/>
            </a:br>
            <a:r>
              <a:rPr lang="en-US" altLang="zh-CN" sz="2400" dirty="0"/>
              <a:t>       </a:t>
            </a:r>
            <a:r>
              <a:rPr lang="en-US" altLang="zh-CN" sz="2400"/>
              <a:t>2</a:t>
            </a:r>
            <a:r>
              <a:rPr lang="zh-CN" altLang="en-US" sz="2400" dirty="0"/>
              <a:t>．春风化雨，坚持疏导</a:t>
            </a:r>
            <a:r>
              <a:rPr lang="zh-CN" altLang="en-US" sz="2400" u="sng" dirty="0"/>
              <a:t>教育</a:t>
            </a:r>
            <a:r>
              <a:rPr lang="zh-CN" altLang="en-US" sz="2400" dirty="0"/>
              <a:t>，教师避免直接批评，不与他发生正面冲突，注意保护自尊心，以柔克刚。</a:t>
            </a:r>
            <a:endParaRPr lang="zh-CN" altLang="en-US" sz="2400" dirty="0"/>
          </a:p>
          <a:p>
            <a:pPr>
              <a:lnSpc>
                <a:spcPct val="110000"/>
              </a:lnSpc>
              <a:buNone/>
            </a:pPr>
            <a:r>
              <a:rPr lang="en-US" altLang="zh-CN" sz="2400" dirty="0"/>
              <a:t>          </a:t>
            </a:r>
            <a:r>
              <a:rPr lang="en-US" altLang="zh-CN" sz="2400"/>
              <a:t>3</a:t>
            </a:r>
            <a:r>
              <a:rPr lang="zh-CN" altLang="en-US" sz="2400" dirty="0"/>
              <a:t>．因势利导，扬长避短，教师善于挖掘学生身上的闪光点，充分发挥其作用。</a:t>
            </a:r>
            <a:endParaRPr lang="zh-CN" altLang="en-US" sz="2400" dirty="0"/>
          </a:p>
          <a:p>
            <a:pPr>
              <a:lnSpc>
                <a:spcPct val="110000"/>
              </a:lnSpc>
              <a:buNone/>
            </a:pPr>
            <a:r>
              <a:rPr lang="zh-CN" altLang="en-US" sz="2400" dirty="0"/>
              <a:t>       </a:t>
            </a:r>
            <a:r>
              <a:rPr lang="en-US" altLang="zh-CN" sz="2400" dirty="0"/>
              <a:t>   </a:t>
            </a:r>
            <a:r>
              <a:rPr lang="en-US" altLang="zh-CN" sz="2400"/>
              <a:t>4</a:t>
            </a:r>
            <a:r>
              <a:rPr lang="zh-CN" altLang="en-US" sz="2400" dirty="0"/>
              <a:t>．指导张某阅读一些伟人、科学家成功事迹的书刊，不断激励自己，使他明白只有胸怀宽广，能接受他人意见的人才能成就伟大的事业。</a:t>
            </a:r>
            <a:endParaRPr lang="zh-CN" altLang="en-US" sz="24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8466" name="标题 318465"/>
          <p:cNvSpPr>
            <a:spLocks noGrp="1"/>
          </p:cNvSpPr>
          <p:nvPr>
            <p:ph type="title"/>
          </p:nvPr>
        </p:nvSpPr>
        <p:spPr/>
        <p:txBody>
          <a:bodyPr vert="horz" wrap="square" lIns="91440" tIns="45720" rIns="91440" bIns="45720" anchor="b" anchorCtr="0"/>
          <a:p>
            <a:r>
              <a:rPr lang="en-US" altLang="zh-CN" sz="3400" b="1"/>
              <a:t>4.</a:t>
            </a:r>
            <a:r>
              <a:rPr lang="zh-CN" altLang="en-US" sz="3400" b="1" dirty="0"/>
              <a:t>网络成瘾</a:t>
            </a:r>
            <a:endParaRPr lang="zh-CN" altLang="en-US" sz="3400" b="1" dirty="0"/>
          </a:p>
        </p:txBody>
      </p:sp>
      <p:sp>
        <p:nvSpPr>
          <p:cNvPr id="318467" name="文本占位符 318466"/>
          <p:cNvSpPr>
            <a:spLocks noGrp="1"/>
          </p:cNvSpPr>
          <p:nvPr>
            <p:ph type="body" idx="1"/>
          </p:nvPr>
        </p:nvSpPr>
        <p:spPr>
          <a:xfrm>
            <a:off x="611188" y="2125663"/>
            <a:ext cx="4691062" cy="3463925"/>
          </a:xfrm>
        </p:spPr>
        <p:txBody>
          <a:bodyPr/>
          <a:p>
            <a:pPr>
              <a:lnSpc>
                <a:spcPct val="120000"/>
              </a:lnSpc>
            </a:pPr>
            <a:r>
              <a:rPr lang="zh-CN" altLang="en-US" sz="2800" dirty="0"/>
              <a:t>指个体反复过度使用网络导致的一种精神行为障碍，表现为对使用网络产生强烈欲望，突然停止或减少使用时出现烦躁、注意力不集中、睡眠障碍</a:t>
            </a:r>
            <a:r>
              <a:rPr lang="zh-CN" altLang="en-US" sz="2800" dirty="0"/>
              <a:t>等。 </a:t>
            </a:r>
            <a:endParaRPr lang="zh-CN" altLang="en-US" sz="2800" dirty="0"/>
          </a:p>
        </p:txBody>
      </p:sp>
      <p:pic>
        <p:nvPicPr>
          <p:cNvPr id="318469" name="图片 318468" descr="pcanxw011807"/>
          <p:cNvPicPr>
            <a:picLocks noChangeAspect="1"/>
          </p:cNvPicPr>
          <p:nvPr/>
        </p:nvPicPr>
        <p:blipFill>
          <a:blip r:embed="rId1"/>
          <a:stretch>
            <a:fillRect/>
          </a:stretch>
        </p:blipFill>
        <p:spPr>
          <a:xfrm>
            <a:off x="5292725" y="2060575"/>
            <a:ext cx="3414713" cy="3529013"/>
          </a:xfrm>
          <a:prstGeom prst="rect">
            <a:avLst/>
          </a:prstGeom>
          <a:noFill/>
          <a:ln w="9525">
            <a:noFill/>
          </a:ln>
        </p:spPr>
      </p:pic>
      <p:pic>
        <p:nvPicPr>
          <p:cNvPr id="2" name="图片 1" descr="健促会会标"/>
          <p:cNvPicPr>
            <a:picLocks noChangeAspect="1"/>
          </p:cNvPicPr>
          <p:nvPr>
            <p:custDataLst>
              <p:tags r:id="rId2"/>
            </p:custDataLst>
          </p:nvPr>
        </p:nvPicPr>
        <p:blipFill>
          <a:blip r:embed="rId3"/>
          <a:stretch>
            <a:fillRect/>
          </a:stretch>
        </p:blipFill>
        <p:spPr>
          <a:xfrm>
            <a:off x="10795" y="34290"/>
            <a:ext cx="1061085" cy="920115"/>
          </a:xfrm>
          <a:prstGeom prst="rect">
            <a:avLst/>
          </a:prstGeom>
        </p:spPr>
      </p:pic>
      <p:sp>
        <p:nvSpPr>
          <p:cNvPr id="29" name="文本框 4"/>
          <p:cNvSpPr txBox="1">
            <a:spLocks noChangeArrowheads="1"/>
          </p:cNvSpPr>
          <p:nvPr>
            <p:custDataLst>
              <p:tags r:id="rId4"/>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1538" name="标题 321537"/>
          <p:cNvSpPr>
            <a:spLocks noGrp="1"/>
          </p:cNvSpPr>
          <p:nvPr>
            <p:ph type="title"/>
          </p:nvPr>
        </p:nvSpPr>
        <p:spPr>
          <a:xfrm>
            <a:off x="1316038" y="671513"/>
            <a:ext cx="7793037" cy="1462087"/>
          </a:xfrm>
        </p:spPr>
        <p:txBody>
          <a:bodyPr vert="horz" wrap="square" lIns="91440" tIns="45720" rIns="91440" bIns="45720" anchor="ctr" anchorCtr="0"/>
          <a:p>
            <a:r>
              <a:rPr lang="zh-CN" altLang="en-US" sz="3200" b="1" dirty="0"/>
              <a:t>头疼：来自教育实践领域的问题</a:t>
            </a:r>
            <a:endParaRPr lang="zh-CN" altLang="en-US" sz="3200" b="1" dirty="0"/>
          </a:p>
        </p:txBody>
      </p:sp>
      <p:sp>
        <p:nvSpPr>
          <p:cNvPr id="321539" name="文本占位符 321538"/>
          <p:cNvSpPr>
            <a:spLocks noGrp="1"/>
          </p:cNvSpPr>
          <p:nvPr>
            <p:ph type="body" idx="1"/>
          </p:nvPr>
        </p:nvSpPr>
        <p:spPr/>
        <p:txBody>
          <a:bodyPr/>
          <a:p>
            <a:pPr>
              <a:buNone/>
            </a:pPr>
            <a:r>
              <a:rPr lang="zh-CN" altLang="en-US" sz="2800" dirty="0"/>
              <a:t>青少年普遍过度使用网络，导致了一系列的问题</a:t>
            </a:r>
            <a:endParaRPr lang="zh-CN" altLang="en-US" sz="2800" dirty="0"/>
          </a:p>
          <a:p>
            <a:pPr>
              <a:buNone/>
            </a:pPr>
            <a:endParaRPr lang="zh-CN" altLang="en-US" sz="2800" dirty="0"/>
          </a:p>
          <a:p>
            <a:r>
              <a:rPr lang="zh-CN" altLang="en-US" sz="2800" dirty="0"/>
              <a:t>问题</a:t>
            </a:r>
            <a:r>
              <a:rPr lang="en-US" altLang="zh-CN" sz="2800"/>
              <a:t>1  </a:t>
            </a:r>
            <a:r>
              <a:rPr lang="zh-CN" altLang="en-US" sz="2800" dirty="0"/>
              <a:t>损害身体健康</a:t>
            </a:r>
            <a:endParaRPr lang="zh-CN" altLang="en-US" sz="2800" dirty="0"/>
          </a:p>
          <a:p>
            <a:r>
              <a:rPr lang="zh-CN" altLang="en-US" sz="2800" dirty="0"/>
              <a:t>问题</a:t>
            </a:r>
            <a:r>
              <a:rPr lang="en-US" altLang="zh-CN" sz="2800"/>
              <a:t>2  </a:t>
            </a:r>
            <a:r>
              <a:rPr lang="zh-CN" altLang="en-US" sz="2800" dirty="0"/>
              <a:t>阻碍学业完成</a:t>
            </a:r>
            <a:endParaRPr lang="zh-CN" altLang="en-US" sz="2800" dirty="0"/>
          </a:p>
          <a:p>
            <a:r>
              <a:rPr lang="zh-CN" altLang="en-US" sz="2800" dirty="0"/>
              <a:t>问题</a:t>
            </a:r>
            <a:r>
              <a:rPr lang="en-US" altLang="zh-CN" sz="2800"/>
              <a:t>3  </a:t>
            </a:r>
            <a:r>
              <a:rPr lang="zh-CN" altLang="en-US" sz="2800" dirty="0"/>
              <a:t>妨碍社会性发展 </a:t>
            </a:r>
            <a:endParaRPr lang="zh-CN" altLang="en-US" sz="2800" dirty="0"/>
          </a:p>
          <a:p>
            <a:pPr>
              <a:buNone/>
            </a:pPr>
            <a:endParaRPr lang="zh-CN" altLang="en-US" sz="2800" dirty="0"/>
          </a:p>
          <a:p>
            <a:pPr>
              <a:buNone/>
            </a:pPr>
            <a:r>
              <a:rPr lang="zh-CN" altLang="en-US" sz="2800" dirty="0"/>
              <a:t>解决网络问题的难点</a:t>
            </a:r>
            <a:endParaRPr lang="zh-CN" altLang="en-US" sz="2800" dirty="0"/>
          </a:p>
          <a:p>
            <a:pPr>
              <a:buNone/>
            </a:pPr>
            <a:endParaRPr lang="zh-CN" altLang="en-US" sz="2800" dirty="0"/>
          </a:p>
          <a:p>
            <a:pPr>
              <a:buNone/>
            </a:pPr>
            <a:endParaRPr lang="zh-CN" altLang="en-US" sz="2800" dirty="0"/>
          </a:p>
        </p:txBody>
      </p:sp>
      <p:pic>
        <p:nvPicPr>
          <p:cNvPr id="321540" name="图片 321539" descr="pcanxw011807"/>
          <p:cNvPicPr>
            <a:picLocks noChangeAspect="1"/>
          </p:cNvPicPr>
          <p:nvPr/>
        </p:nvPicPr>
        <p:blipFill>
          <a:blip r:embed="rId1"/>
          <a:stretch>
            <a:fillRect/>
          </a:stretch>
        </p:blipFill>
        <p:spPr>
          <a:xfrm>
            <a:off x="5410200" y="2743200"/>
            <a:ext cx="3135313" cy="3240088"/>
          </a:xfrm>
          <a:prstGeom prst="rect">
            <a:avLst/>
          </a:prstGeom>
          <a:noFill/>
          <a:ln w="9525">
            <a:noFill/>
          </a:ln>
        </p:spPr>
      </p:pic>
      <p:pic>
        <p:nvPicPr>
          <p:cNvPr id="2" name="图片 1" descr="健促会会标"/>
          <p:cNvPicPr>
            <a:picLocks noChangeAspect="1"/>
          </p:cNvPicPr>
          <p:nvPr>
            <p:custDataLst>
              <p:tags r:id="rId2"/>
            </p:custDataLst>
          </p:nvPr>
        </p:nvPicPr>
        <p:blipFill>
          <a:blip r:embed="rId3"/>
          <a:stretch>
            <a:fillRect/>
          </a:stretch>
        </p:blipFill>
        <p:spPr>
          <a:xfrm>
            <a:off x="10795" y="34290"/>
            <a:ext cx="1061085" cy="920115"/>
          </a:xfrm>
          <a:prstGeom prst="rect">
            <a:avLst/>
          </a:prstGeom>
        </p:spPr>
      </p:pic>
      <p:sp>
        <p:nvSpPr>
          <p:cNvPr id="29" name="文本框 4"/>
          <p:cNvSpPr txBox="1">
            <a:spLocks noChangeArrowheads="1"/>
          </p:cNvSpPr>
          <p:nvPr>
            <p:custDataLst>
              <p:tags r:id="rId4"/>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2562" name="标题 322561"/>
          <p:cNvSpPr>
            <a:spLocks noGrp="1"/>
          </p:cNvSpPr>
          <p:nvPr>
            <p:ph type="title"/>
          </p:nvPr>
        </p:nvSpPr>
        <p:spPr>
          <a:xfrm>
            <a:off x="1316038" y="671513"/>
            <a:ext cx="7793037" cy="1462087"/>
          </a:xfrm>
        </p:spPr>
        <p:txBody>
          <a:bodyPr vert="horz" wrap="square" lIns="91440" tIns="45720" rIns="91440" bIns="45720" anchor="ctr" anchorCtr="0"/>
          <a:p>
            <a:r>
              <a:rPr lang="zh-CN" altLang="en-US" sz="3200" b="1" dirty="0"/>
              <a:t>青少年普遍过度使用网络</a:t>
            </a:r>
            <a:endParaRPr lang="zh-CN" altLang="en-US" sz="3200" b="1" dirty="0"/>
          </a:p>
        </p:txBody>
      </p:sp>
      <p:sp>
        <p:nvSpPr>
          <p:cNvPr id="322563" name="文本占位符 322562"/>
          <p:cNvSpPr>
            <a:spLocks noGrp="1"/>
          </p:cNvSpPr>
          <p:nvPr>
            <p:ph type="body" idx="1"/>
          </p:nvPr>
        </p:nvSpPr>
        <p:spPr/>
        <p:txBody>
          <a:bodyPr/>
          <a:p>
            <a:pPr>
              <a:lnSpc>
                <a:spcPct val="90000"/>
              </a:lnSpc>
              <a:buNone/>
            </a:pPr>
            <a:r>
              <a:rPr lang="zh-CN" altLang="en-US" sz="2400" dirty="0"/>
              <a:t>张炳富、涂敏霞（</a:t>
            </a:r>
            <a:r>
              <a:rPr lang="en-US" altLang="zh-CN" sz="2400"/>
              <a:t>2005</a:t>
            </a:r>
            <a:r>
              <a:rPr lang="zh-CN" altLang="en-US" sz="2400" dirty="0"/>
              <a:t>）广州青少年网络生活调查报告</a:t>
            </a:r>
            <a:endParaRPr lang="zh-CN" altLang="en-US" sz="2400" dirty="0"/>
          </a:p>
          <a:p>
            <a:pPr>
              <a:lnSpc>
                <a:spcPct val="90000"/>
              </a:lnSpc>
              <a:buNone/>
            </a:pPr>
            <a:r>
              <a:rPr lang="zh-CN" altLang="en-US" sz="2400" dirty="0"/>
              <a:t>时间：</a:t>
            </a:r>
            <a:r>
              <a:rPr lang="en-US" altLang="zh-CN" sz="2400"/>
              <a:t>2005</a:t>
            </a:r>
            <a:r>
              <a:rPr lang="zh-CN" altLang="en-US" sz="2400"/>
              <a:t>年</a:t>
            </a:r>
            <a:r>
              <a:rPr lang="en-US" altLang="zh-CN" sz="2400"/>
              <a:t>5</a:t>
            </a:r>
            <a:r>
              <a:rPr lang="zh-CN" altLang="en-US" sz="2400" dirty="0"/>
              <a:t>月</a:t>
            </a:r>
            <a:endParaRPr lang="zh-CN" altLang="en-US" sz="2400" dirty="0"/>
          </a:p>
          <a:p>
            <a:pPr>
              <a:lnSpc>
                <a:spcPct val="90000"/>
              </a:lnSpc>
              <a:buNone/>
            </a:pPr>
            <a:r>
              <a:rPr lang="zh-CN" altLang="en-US" sz="2400" dirty="0"/>
              <a:t>地点：广州五所中学初一初二高一高二的学生</a:t>
            </a:r>
            <a:r>
              <a:rPr lang="en-US" altLang="zh-CN" sz="2400"/>
              <a:t>812</a:t>
            </a:r>
            <a:r>
              <a:rPr lang="zh-CN" altLang="en-US" sz="2400" dirty="0"/>
              <a:t>名</a:t>
            </a:r>
            <a:endParaRPr lang="zh-CN" altLang="en-US" sz="2400" dirty="0"/>
          </a:p>
          <a:p>
            <a:pPr>
              <a:lnSpc>
                <a:spcPct val="90000"/>
              </a:lnSpc>
              <a:buNone/>
            </a:pPr>
            <a:r>
              <a:rPr lang="zh-CN" altLang="en-US" sz="2400" dirty="0"/>
              <a:t>结果：</a:t>
            </a:r>
            <a:endParaRPr lang="zh-CN" altLang="en-US" sz="2400" dirty="0"/>
          </a:p>
          <a:p>
            <a:pPr>
              <a:lnSpc>
                <a:spcPct val="90000"/>
              </a:lnSpc>
            </a:pPr>
            <a:r>
              <a:rPr lang="zh-CN" altLang="en-US" sz="2400" dirty="0"/>
              <a:t>平均每天上网时间：</a:t>
            </a:r>
            <a:r>
              <a:rPr lang="en-US" altLang="zh-CN" sz="2400"/>
              <a:t>5</a:t>
            </a:r>
            <a:r>
              <a:rPr lang="zh-CN" altLang="en-US" sz="2400" dirty="0"/>
              <a:t>小时以上的 </a:t>
            </a:r>
            <a:r>
              <a:rPr lang="en-US" altLang="zh-CN" sz="2400"/>
              <a:t>10.1%</a:t>
            </a:r>
            <a:endParaRPr lang="en-US" altLang="zh-CN" sz="2400"/>
          </a:p>
          <a:p>
            <a:pPr>
              <a:lnSpc>
                <a:spcPct val="90000"/>
              </a:lnSpc>
            </a:pPr>
            <a:r>
              <a:rPr lang="zh-CN" altLang="en-US" sz="2400" dirty="0"/>
              <a:t>最长一次上网时间：</a:t>
            </a:r>
            <a:r>
              <a:rPr lang="en-US" altLang="zh-CN" sz="2400"/>
              <a:t>9</a:t>
            </a:r>
            <a:r>
              <a:rPr lang="zh-CN" altLang="en-US" sz="2400" dirty="0"/>
              <a:t>小时以上的  </a:t>
            </a:r>
            <a:r>
              <a:rPr lang="en-US" altLang="zh-CN" sz="2400"/>
              <a:t>36.3%</a:t>
            </a:r>
            <a:endParaRPr lang="en-US" altLang="zh-CN" sz="2400"/>
          </a:p>
          <a:p>
            <a:pPr>
              <a:lnSpc>
                <a:spcPct val="90000"/>
              </a:lnSpc>
            </a:pPr>
            <a:r>
              <a:rPr lang="zh-CN" altLang="en-US" sz="2400" dirty="0"/>
              <a:t>一周有上网行为的天数：</a:t>
            </a:r>
            <a:r>
              <a:rPr lang="en-US" altLang="zh-CN" sz="2400"/>
              <a:t>5</a:t>
            </a:r>
            <a:r>
              <a:rPr lang="zh-CN" altLang="en-US" sz="2400" dirty="0"/>
              <a:t>天以上的 </a:t>
            </a:r>
            <a:r>
              <a:rPr lang="en-US" altLang="zh-CN" sz="2400"/>
              <a:t>19.4%</a:t>
            </a:r>
            <a:endParaRPr lang="en-US" altLang="zh-CN" sz="2400"/>
          </a:p>
          <a:p>
            <a:pPr>
              <a:lnSpc>
                <a:spcPct val="90000"/>
              </a:lnSpc>
            </a:pPr>
            <a:r>
              <a:rPr lang="zh-CN" altLang="en-US" sz="2400" dirty="0"/>
              <a:t>上网原因   非学习原因  </a:t>
            </a:r>
            <a:r>
              <a:rPr lang="en-US" altLang="zh-CN" sz="2400"/>
              <a:t>55.7%</a:t>
            </a:r>
            <a:r>
              <a:rPr lang="zh-CN" altLang="en-US" sz="2400" dirty="0"/>
              <a:t>（估计实际数字更高）</a:t>
            </a:r>
            <a:endParaRPr lang="zh-CN" altLang="en-US" sz="2400" dirty="0"/>
          </a:p>
          <a:p>
            <a:pPr>
              <a:lnSpc>
                <a:spcPct val="90000"/>
              </a:lnSpc>
              <a:buNone/>
            </a:pPr>
            <a:r>
              <a:rPr lang="zh-CN" altLang="en-US" sz="2400" dirty="0"/>
              <a:t>                </a:t>
            </a:r>
            <a:r>
              <a:rPr lang="zh-CN" altLang="en-US" sz="2000" dirty="0"/>
              <a:t>聊天 </a:t>
            </a:r>
            <a:r>
              <a:rPr lang="en-US" altLang="zh-CN" sz="2000"/>
              <a:t>27.2%</a:t>
            </a:r>
            <a:r>
              <a:rPr lang="zh-CN" altLang="en-US" sz="2000" dirty="0"/>
              <a:t>，玩游戏 </a:t>
            </a:r>
            <a:r>
              <a:rPr lang="en-US" altLang="zh-CN" sz="2000"/>
              <a:t>14.6% </a:t>
            </a:r>
            <a:r>
              <a:rPr lang="zh-CN" altLang="en-US" sz="2000" dirty="0"/>
              <a:t>下载歌曲影片 </a:t>
            </a:r>
            <a:r>
              <a:rPr lang="en-US" altLang="zh-CN" sz="2000"/>
              <a:t>13.9%</a:t>
            </a:r>
            <a:endParaRPr lang="en-US" altLang="zh-CN" sz="200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3586" name="标题 323585"/>
          <p:cNvSpPr>
            <a:spLocks noGrp="1"/>
          </p:cNvSpPr>
          <p:nvPr>
            <p:ph type="title"/>
          </p:nvPr>
        </p:nvSpPr>
        <p:spPr>
          <a:xfrm>
            <a:off x="1316038" y="671513"/>
            <a:ext cx="7793037" cy="1462087"/>
          </a:xfrm>
        </p:spPr>
        <p:txBody>
          <a:bodyPr vert="horz" wrap="square" lIns="91440" tIns="45720" rIns="91440" bIns="45720" anchor="ctr" anchorCtr="0"/>
          <a:p>
            <a:r>
              <a:rPr lang="zh-CN" altLang="en-US" sz="3200" b="1" dirty="0"/>
              <a:t>损害身体健康</a:t>
            </a:r>
            <a:endParaRPr lang="zh-CN" altLang="en-US" sz="3200" b="1" dirty="0"/>
          </a:p>
        </p:txBody>
      </p:sp>
      <p:sp>
        <p:nvSpPr>
          <p:cNvPr id="323587" name="文本占位符 323586"/>
          <p:cNvSpPr>
            <a:spLocks noGrp="1"/>
          </p:cNvSpPr>
          <p:nvPr>
            <p:ph type="body" idx="1"/>
          </p:nvPr>
        </p:nvSpPr>
        <p:spPr>
          <a:xfrm>
            <a:off x="395288" y="2017713"/>
            <a:ext cx="8486775" cy="4114800"/>
          </a:xfrm>
        </p:spPr>
        <p:txBody>
          <a:bodyPr/>
          <a:p>
            <a:pPr>
              <a:lnSpc>
                <a:spcPct val="90000"/>
              </a:lnSpc>
            </a:pPr>
            <a:r>
              <a:rPr lang="en-US" altLang="zh-CN" sz="2400"/>
              <a:t>2002</a:t>
            </a:r>
            <a:r>
              <a:rPr lang="zh-CN" altLang="en-US" sz="2400"/>
              <a:t>年</a:t>
            </a:r>
            <a:r>
              <a:rPr lang="en-US" altLang="zh-CN" sz="2400"/>
              <a:t>3</a:t>
            </a:r>
            <a:r>
              <a:rPr lang="zh-CN" altLang="en-US" sz="2400" dirty="0"/>
              <a:t>月，有两年上网历史的曹某，在回头应答父亲呼唤时突然昏倒，被诊断为“第三至第五颈椎小关节错位”，经抢救才转危为安。</a:t>
            </a:r>
            <a:endParaRPr lang="zh-CN" altLang="en-US" sz="2400" dirty="0"/>
          </a:p>
          <a:p>
            <a:pPr>
              <a:lnSpc>
                <a:spcPct val="90000"/>
              </a:lnSpc>
            </a:pPr>
            <a:r>
              <a:rPr lang="en-US" altLang="zh-CN" sz="2400"/>
              <a:t>2002</a:t>
            </a:r>
            <a:r>
              <a:rPr lang="zh-CN" altLang="en-US" sz="2400" dirty="0"/>
              <a:t>年，南昌市一</a:t>
            </a:r>
            <a:r>
              <a:rPr lang="en-US" altLang="zh-CN" sz="2400"/>
              <a:t>17</a:t>
            </a:r>
            <a:r>
              <a:rPr lang="zh-CN" altLang="en-US" sz="2400" dirty="0"/>
              <a:t>岁高三学生长时间玩网络游戏猝死。</a:t>
            </a:r>
            <a:endParaRPr lang="zh-CN" altLang="en-US" sz="2400" dirty="0"/>
          </a:p>
          <a:p>
            <a:pPr>
              <a:lnSpc>
                <a:spcPct val="90000"/>
              </a:lnSpc>
            </a:pPr>
            <a:r>
              <a:rPr lang="en-US" altLang="zh-CN" sz="2400"/>
              <a:t>2004</a:t>
            </a:r>
            <a:r>
              <a:rPr lang="zh-CN" altLang="en-US" sz="2400" dirty="0"/>
              <a:t>年，湖南一</a:t>
            </a:r>
            <a:r>
              <a:rPr lang="en-US" altLang="zh-CN" sz="2400"/>
              <a:t>14</a:t>
            </a:r>
            <a:r>
              <a:rPr lang="zh-CN" altLang="en-US" sz="2400" dirty="0"/>
              <a:t>岁少年沉溺于网络游戏导致幻觉，从</a:t>
            </a:r>
            <a:r>
              <a:rPr lang="en-US" altLang="zh-CN" sz="2400"/>
              <a:t>4</a:t>
            </a:r>
            <a:r>
              <a:rPr lang="zh-CN" altLang="en-US" sz="2400" dirty="0"/>
              <a:t>楼跌落。</a:t>
            </a:r>
            <a:endParaRPr lang="zh-CN" altLang="en-US" sz="2400" dirty="0"/>
          </a:p>
          <a:p>
            <a:pPr>
              <a:lnSpc>
                <a:spcPct val="90000"/>
              </a:lnSpc>
            </a:pPr>
            <a:r>
              <a:rPr lang="zh-CN" altLang="en-US" sz="2400" dirty="0"/>
              <a:t>医生提示：长时间上网容易</a:t>
            </a:r>
            <a:br>
              <a:rPr lang="zh-CN" altLang="en-US" sz="2400" dirty="0"/>
            </a:br>
            <a:r>
              <a:rPr lang="zh-CN" altLang="en-US" sz="2400" dirty="0"/>
              <a:t>罹患颈椎病、干眼症、</a:t>
            </a:r>
            <a:br>
              <a:rPr lang="zh-CN" altLang="en-US" sz="2400" dirty="0"/>
            </a:br>
            <a:r>
              <a:rPr lang="zh-CN" altLang="en-US" sz="2400" dirty="0"/>
              <a:t>腕管挤压综合症、接受过量</a:t>
            </a:r>
            <a:br>
              <a:rPr lang="zh-CN" altLang="en-US" sz="2400" dirty="0"/>
            </a:br>
            <a:r>
              <a:rPr lang="zh-CN" altLang="en-US" sz="2400" dirty="0"/>
              <a:t>辐射导致的神经系统损害、</a:t>
            </a:r>
            <a:br>
              <a:rPr lang="zh-CN" altLang="en-US" sz="2400" dirty="0"/>
            </a:br>
            <a:r>
              <a:rPr lang="zh-CN" altLang="en-US" sz="2400" dirty="0"/>
              <a:t>低血糖、脱水、电解质紊乱</a:t>
            </a:r>
            <a:r>
              <a:rPr lang="en-US" altLang="zh-CN" sz="2400">
                <a:latin typeface="Arial" panose="020B0604020202020204" pitchFamily="34" charset="0"/>
              </a:rPr>
              <a:t>……</a:t>
            </a:r>
            <a:endParaRPr lang="en-US" altLang="zh-CN" sz="2400"/>
          </a:p>
          <a:p>
            <a:pPr>
              <a:lnSpc>
                <a:spcPct val="90000"/>
              </a:lnSpc>
            </a:pPr>
            <a:endParaRPr lang="en-US" altLang="zh-CN"/>
          </a:p>
        </p:txBody>
      </p:sp>
      <p:pic>
        <p:nvPicPr>
          <p:cNvPr id="323588" name="图片 323587" descr="1156483275972"/>
          <p:cNvPicPr>
            <a:picLocks noChangeAspect="1"/>
          </p:cNvPicPr>
          <p:nvPr/>
        </p:nvPicPr>
        <p:blipFill>
          <a:blip r:embed="rId1"/>
          <a:stretch>
            <a:fillRect/>
          </a:stretch>
        </p:blipFill>
        <p:spPr>
          <a:xfrm>
            <a:off x="5715000" y="4191000"/>
            <a:ext cx="2819400" cy="1577975"/>
          </a:xfrm>
          <a:prstGeom prst="rect">
            <a:avLst/>
          </a:prstGeom>
          <a:noFill/>
          <a:ln w="9525">
            <a:noFill/>
          </a:ln>
        </p:spPr>
      </p:pic>
      <p:sp>
        <p:nvSpPr>
          <p:cNvPr id="323589" name="文本框 323588"/>
          <p:cNvSpPr txBox="1"/>
          <p:nvPr/>
        </p:nvSpPr>
        <p:spPr>
          <a:xfrm>
            <a:off x="5940425" y="5734050"/>
            <a:ext cx="2160588" cy="366713"/>
          </a:xfrm>
          <a:prstGeom prst="rect">
            <a:avLst/>
          </a:prstGeom>
          <a:noFill/>
          <a:ln w="9525">
            <a:noFill/>
          </a:ln>
        </p:spPr>
        <p:txBody>
          <a:bodyPr>
            <a:spAutoFit/>
          </a:bodyPr>
          <a:p>
            <a:pPr>
              <a:spcBef>
                <a:spcPct val="50000"/>
              </a:spcBef>
            </a:pPr>
            <a:r>
              <a:rPr lang="zh-CN" altLang="en-US" dirty="0">
                <a:latin typeface="Arial" panose="020B0604020202020204" pitchFamily="34" charset="0"/>
              </a:rPr>
              <a:t>网吧里恶劣的环境</a:t>
            </a:r>
            <a:endParaRPr lang="zh-CN" altLang="en-US" dirty="0">
              <a:latin typeface="Arial" panose="020B0604020202020204" pitchFamily="34" charset="0"/>
            </a:endParaRPr>
          </a:p>
        </p:txBody>
      </p:sp>
      <p:pic>
        <p:nvPicPr>
          <p:cNvPr id="2" name="图片 1" descr="健促会会标"/>
          <p:cNvPicPr>
            <a:picLocks noChangeAspect="1"/>
          </p:cNvPicPr>
          <p:nvPr>
            <p:custDataLst>
              <p:tags r:id="rId2"/>
            </p:custDataLst>
          </p:nvPr>
        </p:nvPicPr>
        <p:blipFill>
          <a:blip r:embed="rId3"/>
          <a:stretch>
            <a:fillRect/>
          </a:stretch>
        </p:blipFill>
        <p:spPr>
          <a:xfrm>
            <a:off x="10795" y="34290"/>
            <a:ext cx="1061085" cy="920115"/>
          </a:xfrm>
          <a:prstGeom prst="rect">
            <a:avLst/>
          </a:prstGeom>
        </p:spPr>
      </p:pic>
      <p:sp>
        <p:nvSpPr>
          <p:cNvPr id="29" name="文本框 4"/>
          <p:cNvSpPr txBox="1">
            <a:spLocks noChangeArrowheads="1"/>
          </p:cNvSpPr>
          <p:nvPr>
            <p:custDataLst>
              <p:tags r:id="rId4"/>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4610" name="标题 324609"/>
          <p:cNvSpPr>
            <a:spLocks noGrp="1"/>
          </p:cNvSpPr>
          <p:nvPr>
            <p:ph type="title"/>
          </p:nvPr>
        </p:nvSpPr>
        <p:spPr>
          <a:xfrm>
            <a:off x="1316038" y="671513"/>
            <a:ext cx="7793037" cy="1462087"/>
          </a:xfrm>
        </p:spPr>
        <p:txBody>
          <a:bodyPr vert="horz" wrap="square" lIns="91440" tIns="45720" rIns="91440" bIns="45720" anchor="ctr" anchorCtr="0"/>
          <a:p>
            <a:r>
              <a:rPr lang="zh-CN" altLang="en-US" sz="3200" b="1" dirty="0"/>
              <a:t>阻碍学业完成</a:t>
            </a:r>
            <a:endParaRPr lang="zh-CN" altLang="en-US" sz="3200" b="1" dirty="0"/>
          </a:p>
        </p:txBody>
      </p:sp>
      <p:sp>
        <p:nvSpPr>
          <p:cNvPr id="324611" name="文本占位符 324610"/>
          <p:cNvSpPr>
            <a:spLocks noGrp="1"/>
          </p:cNvSpPr>
          <p:nvPr>
            <p:ph type="body" idx="1"/>
          </p:nvPr>
        </p:nvSpPr>
        <p:spPr/>
        <p:txBody>
          <a:bodyPr/>
          <a:p>
            <a:pPr>
              <a:lnSpc>
                <a:spcPct val="125000"/>
              </a:lnSpc>
            </a:pPr>
            <a:r>
              <a:rPr lang="zh-CN" altLang="en-US" sz="2800" dirty="0"/>
              <a:t>高科技作弊：“作文克星”，语言表达能力衰退</a:t>
            </a:r>
            <a:endParaRPr lang="zh-CN" altLang="en-US" sz="2800" dirty="0"/>
          </a:p>
          <a:p>
            <a:pPr>
              <a:lnSpc>
                <a:spcPct val="125000"/>
              </a:lnSpc>
            </a:pPr>
            <a:r>
              <a:rPr lang="zh-CN" altLang="en-US" sz="2800" dirty="0"/>
              <a:t>因为上网逃课、逃学、不完成作业。</a:t>
            </a:r>
            <a:endParaRPr lang="zh-CN" altLang="en-US" sz="2800" dirty="0"/>
          </a:p>
          <a:p>
            <a:pPr>
              <a:lnSpc>
                <a:spcPct val="125000"/>
              </a:lnSpc>
            </a:pPr>
            <a:r>
              <a:rPr lang="zh-CN" altLang="en-US" sz="2800" dirty="0"/>
              <a:t>过度上网，导致精力不济，上课走神。</a:t>
            </a:r>
            <a:endParaRPr lang="zh-CN" altLang="en-US" sz="2800" dirty="0"/>
          </a:p>
          <a:p>
            <a:pPr>
              <a:lnSpc>
                <a:spcPct val="125000"/>
              </a:lnSpc>
            </a:pPr>
            <a:r>
              <a:rPr lang="en-US" altLang="zh-CN" sz="2800"/>
              <a:t>2001</a:t>
            </a:r>
            <a:r>
              <a:rPr lang="zh-CN" altLang="en-US" sz="2800" dirty="0"/>
              <a:t>年，华东理工大学退学试读和留级的</a:t>
            </a:r>
            <a:br>
              <a:rPr lang="zh-CN" altLang="en-US" sz="2800" dirty="0"/>
            </a:br>
            <a:r>
              <a:rPr lang="en-US" altLang="zh-CN" sz="2800"/>
              <a:t>237</a:t>
            </a:r>
            <a:r>
              <a:rPr lang="zh-CN" altLang="en-US" sz="2800" dirty="0"/>
              <a:t>名学生中，约有</a:t>
            </a:r>
            <a:r>
              <a:rPr lang="en-US" altLang="zh-CN" sz="2800"/>
              <a:t>80%</a:t>
            </a:r>
            <a:r>
              <a:rPr lang="zh-CN" altLang="en-US" sz="2800" dirty="0"/>
              <a:t>是因为无节制地</a:t>
            </a:r>
            <a:br>
              <a:rPr lang="zh-CN" altLang="en-US" sz="2800" dirty="0"/>
            </a:br>
            <a:r>
              <a:rPr lang="zh-CN" altLang="en-US" sz="2800" dirty="0"/>
              <a:t>上网而荒废学业的</a:t>
            </a:r>
            <a:endParaRPr lang="zh-CN" altLang="en-US" sz="28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5634" name="标题 325633"/>
          <p:cNvSpPr>
            <a:spLocks noGrp="1"/>
          </p:cNvSpPr>
          <p:nvPr>
            <p:ph type="title"/>
          </p:nvPr>
        </p:nvSpPr>
        <p:spPr>
          <a:xfrm>
            <a:off x="1316038" y="846138"/>
            <a:ext cx="7793037" cy="1143000"/>
          </a:xfrm>
        </p:spPr>
        <p:txBody>
          <a:bodyPr vert="horz" wrap="square" lIns="91440" tIns="45720" rIns="91440" bIns="45720" anchor="ctr" anchorCtr="0"/>
          <a:p>
            <a:r>
              <a:rPr lang="zh-CN" altLang="en-US" sz="3200" b="1" dirty="0"/>
              <a:t>妨碍社会性发展</a:t>
            </a:r>
            <a:endParaRPr lang="zh-CN" altLang="en-US" sz="3200" b="1" dirty="0"/>
          </a:p>
        </p:txBody>
      </p:sp>
      <p:sp>
        <p:nvSpPr>
          <p:cNvPr id="325635" name="文本占位符 325634"/>
          <p:cNvSpPr>
            <a:spLocks noGrp="1"/>
          </p:cNvSpPr>
          <p:nvPr>
            <p:ph type="body" idx="1"/>
          </p:nvPr>
        </p:nvSpPr>
        <p:spPr>
          <a:xfrm>
            <a:off x="533400" y="1905000"/>
            <a:ext cx="8210550" cy="4419600"/>
          </a:xfrm>
        </p:spPr>
        <p:txBody>
          <a:bodyPr/>
          <a:p>
            <a:pPr>
              <a:lnSpc>
                <a:spcPct val="120000"/>
              </a:lnSpc>
            </a:pPr>
            <a:r>
              <a:rPr lang="zh-CN" altLang="en-US" sz="2400" dirty="0"/>
              <a:t>社交障碍   </a:t>
            </a:r>
            <a:endParaRPr lang="zh-CN" altLang="en-US" sz="2400" dirty="0"/>
          </a:p>
          <a:p>
            <a:pPr>
              <a:lnSpc>
                <a:spcPct val="120000"/>
              </a:lnSpc>
              <a:buNone/>
            </a:pPr>
            <a:r>
              <a:rPr lang="zh-CN" altLang="en-US" sz="2400" dirty="0"/>
              <a:t>    在网络世界里是社交家，在现实生活中表现出社交退缩。</a:t>
            </a:r>
            <a:endParaRPr lang="zh-CN" altLang="en-US" sz="2400" dirty="0"/>
          </a:p>
          <a:p>
            <a:pPr>
              <a:lnSpc>
                <a:spcPct val="120000"/>
              </a:lnSpc>
            </a:pPr>
            <a:r>
              <a:rPr lang="zh-CN" altLang="en-US" sz="2400" dirty="0"/>
              <a:t>亲子冲突</a:t>
            </a:r>
            <a:endParaRPr lang="zh-CN" altLang="en-US" sz="2400" dirty="0"/>
          </a:p>
          <a:p>
            <a:pPr>
              <a:lnSpc>
                <a:spcPct val="120000"/>
              </a:lnSpc>
              <a:buNone/>
            </a:pPr>
            <a:r>
              <a:rPr lang="zh-CN" altLang="en-US" sz="2400" dirty="0"/>
              <a:t>          </a:t>
            </a:r>
            <a:r>
              <a:rPr lang="en-US" altLang="zh-CN" sz="2400"/>
              <a:t>2002</a:t>
            </a:r>
            <a:r>
              <a:rPr lang="zh-CN" altLang="en-US" sz="2400" dirty="0"/>
              <a:t>年，成都一初三学生因网瘾发作，其母上前阻拦，这名学生竟用刀刺杀母亲，夺门而出直奔网吧。</a:t>
            </a:r>
            <a:endParaRPr lang="zh-CN" altLang="en-US" sz="2400" dirty="0"/>
          </a:p>
          <a:p>
            <a:pPr>
              <a:lnSpc>
                <a:spcPct val="120000"/>
              </a:lnSpc>
              <a:buNone/>
            </a:pPr>
            <a:r>
              <a:rPr lang="zh-CN" altLang="en-US" sz="2400" dirty="0"/>
              <a:t>          </a:t>
            </a:r>
            <a:r>
              <a:rPr lang="en-US" altLang="zh-CN" sz="2400"/>
              <a:t>2004</a:t>
            </a:r>
            <a:r>
              <a:rPr lang="zh-CN" altLang="en-US" sz="2400" dirty="0"/>
              <a:t>年，武汉一母亲对上网多日不归的女儿说：“这样活着还有什么意思，我们去跳长江吧。”女儿回应：“要跳你自己跳，你的死活与我无关。”</a:t>
            </a:r>
            <a:endParaRPr lang="zh-CN" altLang="en-US" sz="2400" dirty="0"/>
          </a:p>
          <a:p>
            <a:pPr>
              <a:lnSpc>
                <a:spcPct val="120000"/>
              </a:lnSpc>
            </a:pPr>
            <a:endParaRPr lang="zh-CN" altLang="en-US" sz="24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9490" name="标题 319489"/>
          <p:cNvSpPr>
            <a:spLocks noGrp="1"/>
          </p:cNvSpPr>
          <p:nvPr>
            <p:ph type="title"/>
          </p:nvPr>
        </p:nvSpPr>
        <p:spPr>
          <a:xfrm>
            <a:off x="1316038" y="598488"/>
            <a:ext cx="7793037" cy="1462087"/>
          </a:xfrm>
        </p:spPr>
        <p:txBody>
          <a:bodyPr vert="horz" wrap="square" lIns="91440" tIns="45720" rIns="91440" bIns="45720" anchor="ctr" anchorCtr="0"/>
          <a:p>
            <a:r>
              <a:rPr lang="zh-CN" altLang="en-US" sz="3200" b="1" dirty="0"/>
              <a:t>网络成瘾的类型</a:t>
            </a:r>
            <a:endParaRPr lang="zh-CN" altLang="en-US" sz="3200" b="1" dirty="0"/>
          </a:p>
        </p:txBody>
      </p:sp>
      <p:sp>
        <p:nvSpPr>
          <p:cNvPr id="319491" name="文本占位符 319490"/>
          <p:cNvSpPr>
            <a:spLocks noGrp="1"/>
          </p:cNvSpPr>
          <p:nvPr>
            <p:ph type="body" idx="1"/>
          </p:nvPr>
        </p:nvSpPr>
        <p:spPr>
          <a:xfrm>
            <a:off x="228600" y="1981200"/>
            <a:ext cx="7772400" cy="4400550"/>
          </a:xfrm>
        </p:spPr>
        <p:txBody>
          <a:bodyPr/>
          <a:p>
            <a:pPr>
              <a:lnSpc>
                <a:spcPct val="110000"/>
              </a:lnSpc>
            </a:pPr>
            <a:r>
              <a:rPr lang="zh-CN" altLang="en-US" sz="2400" b="1" dirty="0"/>
              <a:t>网络 性成瘾</a:t>
            </a:r>
            <a:r>
              <a:rPr lang="zh-CN" altLang="en-US" sz="1800" b="1" dirty="0"/>
              <a:t>（</a:t>
            </a:r>
            <a:r>
              <a:rPr lang="en-US" altLang="zh-CN" sz="1800" b="1"/>
              <a:t>cyber-sexual addiction</a:t>
            </a:r>
            <a:r>
              <a:rPr lang="zh-CN" altLang="en-US" sz="1800" b="1"/>
              <a:t>）</a:t>
            </a:r>
            <a:endParaRPr lang="zh-CN" altLang="en-US" sz="1800" b="1"/>
          </a:p>
          <a:p>
            <a:pPr>
              <a:lnSpc>
                <a:spcPct val="110000"/>
              </a:lnSpc>
              <a:buNone/>
            </a:pPr>
            <a:r>
              <a:rPr lang="zh-CN" altLang="en-US" sz="1800" b="1"/>
              <a:t>    </a:t>
            </a:r>
            <a:r>
              <a:rPr lang="zh-CN" altLang="en-US" sz="1800" dirty="0"/>
              <a:t>沉溺于成人话题聊天室和网络色情文学</a:t>
            </a:r>
            <a:endParaRPr lang="zh-CN" altLang="en-US" sz="1800" dirty="0"/>
          </a:p>
          <a:p>
            <a:pPr>
              <a:lnSpc>
                <a:spcPct val="110000"/>
              </a:lnSpc>
            </a:pPr>
            <a:r>
              <a:rPr lang="zh-CN" altLang="en-US" sz="2400" b="1" dirty="0"/>
              <a:t>网络 关系成瘾</a:t>
            </a:r>
            <a:r>
              <a:rPr lang="en-US" altLang="zh-CN" sz="1800" b="1"/>
              <a:t>(cyber-relational addiction)</a:t>
            </a:r>
            <a:endParaRPr lang="en-US" altLang="zh-CN" sz="1800" b="1"/>
          </a:p>
          <a:p>
            <a:pPr>
              <a:lnSpc>
                <a:spcPct val="110000"/>
              </a:lnSpc>
              <a:buNone/>
            </a:pPr>
            <a:r>
              <a:rPr lang="en-US" altLang="zh-CN" sz="1800"/>
              <a:t>    </a:t>
            </a:r>
            <a:r>
              <a:rPr lang="zh-CN" altLang="en-US" sz="1800" dirty="0"/>
              <a:t>沉溺于网上聊天</a:t>
            </a:r>
            <a:endParaRPr lang="zh-CN" altLang="en-US" sz="1800" dirty="0"/>
          </a:p>
          <a:p>
            <a:pPr>
              <a:lnSpc>
                <a:spcPct val="110000"/>
              </a:lnSpc>
            </a:pPr>
            <a:r>
              <a:rPr lang="zh-CN" altLang="en-US" sz="2400" b="1" dirty="0"/>
              <a:t>网络 强迫行为</a:t>
            </a:r>
            <a:r>
              <a:rPr lang="en-US" altLang="zh-CN" sz="1800" b="1"/>
              <a:t>(net compulsions)</a:t>
            </a:r>
            <a:endParaRPr lang="en-US" altLang="zh-CN" sz="1800" b="1"/>
          </a:p>
          <a:p>
            <a:pPr>
              <a:lnSpc>
                <a:spcPct val="110000"/>
              </a:lnSpc>
              <a:buNone/>
            </a:pPr>
            <a:r>
              <a:rPr lang="en-US" altLang="zh-CN" sz="1800"/>
              <a:t>    </a:t>
            </a:r>
            <a:r>
              <a:rPr lang="zh-CN" altLang="en-US" sz="1800" dirty="0"/>
              <a:t>难以抵制在线赌博、网上购物</a:t>
            </a:r>
            <a:endParaRPr lang="zh-CN" altLang="en-US" sz="1800" dirty="0"/>
          </a:p>
          <a:p>
            <a:pPr>
              <a:lnSpc>
                <a:spcPct val="110000"/>
              </a:lnSpc>
            </a:pPr>
            <a:r>
              <a:rPr lang="zh-CN" altLang="en-US" sz="2400" b="1" dirty="0"/>
              <a:t>信息收集成瘾</a:t>
            </a:r>
            <a:r>
              <a:rPr lang="en-US" altLang="zh-CN" sz="1800" b="1"/>
              <a:t>(information overload)</a:t>
            </a:r>
            <a:endParaRPr lang="en-US" altLang="zh-CN" sz="1800" b="1"/>
          </a:p>
          <a:p>
            <a:pPr>
              <a:lnSpc>
                <a:spcPct val="110000"/>
              </a:lnSpc>
              <a:buNone/>
            </a:pPr>
            <a:r>
              <a:rPr lang="en-US" altLang="zh-CN" sz="1800"/>
              <a:t>    </a:t>
            </a:r>
            <a:r>
              <a:rPr lang="zh-CN" altLang="en-US" sz="1800" dirty="0"/>
              <a:t>强迫性地浏览网页以查找和搜集信息</a:t>
            </a:r>
            <a:endParaRPr lang="zh-CN" altLang="en-US" sz="1800" dirty="0"/>
          </a:p>
          <a:p>
            <a:pPr>
              <a:lnSpc>
                <a:spcPct val="110000"/>
              </a:lnSpc>
            </a:pPr>
            <a:r>
              <a:rPr lang="zh-CN" altLang="en-US" sz="2400" b="1" dirty="0"/>
              <a:t>游戏成瘾</a:t>
            </a:r>
            <a:r>
              <a:rPr lang="en-US" altLang="zh-CN" sz="1800" b="1"/>
              <a:t>(game addiction)</a:t>
            </a:r>
            <a:endParaRPr lang="en-US" altLang="zh-CN" sz="1800" b="1"/>
          </a:p>
          <a:p>
            <a:pPr>
              <a:lnSpc>
                <a:spcPct val="110000"/>
              </a:lnSpc>
              <a:buNone/>
            </a:pPr>
            <a:r>
              <a:rPr lang="en-US" altLang="zh-CN" sz="1800" b="1"/>
              <a:t>     </a:t>
            </a:r>
            <a:r>
              <a:rPr lang="zh-CN" altLang="en-US" sz="1800" dirty="0"/>
              <a:t>强迫性地沉溺于电脑游戏</a:t>
            </a:r>
            <a:endParaRPr lang="zh-CN" altLang="en-US" sz="1800" dirty="0"/>
          </a:p>
        </p:txBody>
      </p:sp>
      <p:pic>
        <p:nvPicPr>
          <p:cNvPr id="319492" name="图片 319491" descr="lxxshangwang5"/>
          <p:cNvPicPr>
            <a:picLocks noChangeAspect="1"/>
          </p:cNvPicPr>
          <p:nvPr/>
        </p:nvPicPr>
        <p:blipFill>
          <a:blip r:embed="rId1"/>
          <a:stretch>
            <a:fillRect/>
          </a:stretch>
        </p:blipFill>
        <p:spPr>
          <a:xfrm>
            <a:off x="5791200" y="3200400"/>
            <a:ext cx="3352800" cy="3005138"/>
          </a:xfrm>
          <a:prstGeom prst="rect">
            <a:avLst/>
          </a:prstGeom>
          <a:noFill/>
          <a:ln w="9525">
            <a:noFill/>
          </a:ln>
        </p:spPr>
      </p:pic>
      <p:pic>
        <p:nvPicPr>
          <p:cNvPr id="2" name="图片 1" descr="健促会会标"/>
          <p:cNvPicPr>
            <a:picLocks noChangeAspect="1"/>
          </p:cNvPicPr>
          <p:nvPr>
            <p:custDataLst>
              <p:tags r:id="rId2"/>
            </p:custDataLst>
          </p:nvPr>
        </p:nvPicPr>
        <p:blipFill>
          <a:blip r:embed="rId3"/>
          <a:stretch>
            <a:fillRect/>
          </a:stretch>
        </p:blipFill>
        <p:spPr>
          <a:xfrm>
            <a:off x="10795" y="34290"/>
            <a:ext cx="1061085" cy="920115"/>
          </a:xfrm>
          <a:prstGeom prst="rect">
            <a:avLst/>
          </a:prstGeom>
        </p:spPr>
      </p:pic>
      <p:sp>
        <p:nvSpPr>
          <p:cNvPr id="29" name="文本框 4"/>
          <p:cNvSpPr txBox="1">
            <a:spLocks noChangeArrowheads="1"/>
          </p:cNvSpPr>
          <p:nvPr>
            <p:custDataLst>
              <p:tags r:id="rId4"/>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0514" name="标题 320513"/>
          <p:cNvSpPr>
            <a:spLocks noGrp="1"/>
          </p:cNvSpPr>
          <p:nvPr>
            <p:ph type="title"/>
          </p:nvPr>
        </p:nvSpPr>
        <p:spPr>
          <a:xfrm>
            <a:off x="1316038" y="598488"/>
            <a:ext cx="7793037" cy="1462087"/>
          </a:xfrm>
        </p:spPr>
        <p:txBody>
          <a:bodyPr vert="horz" wrap="square" lIns="91440" tIns="45720" rIns="91440" bIns="45720" anchor="ctr" anchorCtr="0"/>
          <a:p>
            <a:r>
              <a:rPr lang="zh-CN" altLang="en-US" sz="3200" b="1" dirty="0"/>
              <a:t>网络成瘾的判断</a:t>
            </a:r>
            <a:endParaRPr lang="zh-CN" altLang="en-US" sz="3200" b="1" dirty="0"/>
          </a:p>
        </p:txBody>
      </p:sp>
      <p:sp>
        <p:nvSpPr>
          <p:cNvPr id="320515" name="文本占位符 320514"/>
          <p:cNvSpPr>
            <a:spLocks noGrp="1"/>
          </p:cNvSpPr>
          <p:nvPr>
            <p:ph type="body" idx="1"/>
          </p:nvPr>
        </p:nvSpPr>
        <p:spPr/>
        <p:txBody>
          <a:bodyPr/>
          <a:p>
            <a:pPr>
              <a:lnSpc>
                <a:spcPct val="90000"/>
              </a:lnSpc>
            </a:pPr>
            <a:r>
              <a:rPr lang="zh-CN" altLang="en-US" sz="2200" b="1" dirty="0"/>
              <a:t>上网时全神贯注，下网后念念不忘网事。</a:t>
            </a:r>
            <a:endParaRPr lang="zh-CN" altLang="en-US" sz="2200" b="1" dirty="0"/>
          </a:p>
          <a:p>
            <a:pPr>
              <a:lnSpc>
                <a:spcPct val="90000"/>
              </a:lnSpc>
            </a:pPr>
            <a:r>
              <a:rPr lang="zh-CN" altLang="en-US" sz="2200" b="1" dirty="0"/>
              <a:t>总嫌上网时间太少而不满足。</a:t>
            </a:r>
            <a:endParaRPr lang="zh-CN" altLang="en-US" sz="2200" b="1" dirty="0"/>
          </a:p>
          <a:p>
            <a:pPr>
              <a:lnSpc>
                <a:spcPct val="90000"/>
              </a:lnSpc>
            </a:pPr>
            <a:r>
              <a:rPr lang="zh-CN" altLang="en-US" sz="2200" b="1" dirty="0"/>
              <a:t>无法控制地使用网络。</a:t>
            </a:r>
            <a:endParaRPr lang="zh-CN" altLang="en-US" sz="2200" b="1" dirty="0"/>
          </a:p>
          <a:p>
            <a:pPr>
              <a:lnSpc>
                <a:spcPct val="90000"/>
              </a:lnSpc>
            </a:pPr>
            <a:r>
              <a:rPr lang="zh-CN" altLang="en-US" sz="2200" b="1" dirty="0"/>
              <a:t>一旦减少上网时间就回烦躁不安。</a:t>
            </a:r>
            <a:endParaRPr lang="zh-CN" altLang="en-US" sz="2200" b="1" dirty="0"/>
          </a:p>
          <a:p>
            <a:pPr>
              <a:lnSpc>
                <a:spcPct val="90000"/>
              </a:lnSpc>
            </a:pPr>
            <a:r>
              <a:rPr lang="zh-CN" altLang="en-US" sz="2200" b="1" dirty="0"/>
              <a:t>一上网就能消除种种不愉快，精神亢奋。</a:t>
            </a:r>
            <a:endParaRPr lang="zh-CN" altLang="en-US" sz="2200" b="1" dirty="0"/>
          </a:p>
          <a:p>
            <a:pPr>
              <a:lnSpc>
                <a:spcPct val="90000"/>
              </a:lnSpc>
            </a:pPr>
            <a:r>
              <a:rPr lang="zh-CN" altLang="en-US" sz="2200" b="1" dirty="0"/>
              <a:t>为了上网而荒废了学业（事业）。</a:t>
            </a:r>
            <a:endParaRPr lang="zh-CN" altLang="en-US" sz="2200" b="1" dirty="0"/>
          </a:p>
          <a:p>
            <a:pPr>
              <a:lnSpc>
                <a:spcPct val="90000"/>
              </a:lnSpc>
            </a:pPr>
            <a:r>
              <a:rPr lang="zh-CN" altLang="en-US" sz="2200" b="1" dirty="0"/>
              <a:t>因上网而失去了重要的人际关系，工作等。</a:t>
            </a:r>
            <a:endParaRPr lang="zh-CN" altLang="en-US" sz="2200" b="1" dirty="0"/>
          </a:p>
          <a:p>
            <a:pPr>
              <a:lnSpc>
                <a:spcPct val="90000"/>
              </a:lnSpc>
            </a:pPr>
            <a:r>
              <a:rPr lang="zh-CN" altLang="en-US" sz="2200" b="1" dirty="0"/>
              <a:t>不惜支付巨额上网费用。</a:t>
            </a:r>
            <a:endParaRPr lang="zh-CN" altLang="en-US" sz="2200" b="1" dirty="0"/>
          </a:p>
          <a:p>
            <a:pPr>
              <a:lnSpc>
                <a:spcPct val="90000"/>
              </a:lnSpc>
            </a:pPr>
            <a:r>
              <a:rPr lang="zh-CN" altLang="en-US" sz="2200" b="1" dirty="0"/>
              <a:t>对亲友掩盖上网行为</a:t>
            </a:r>
            <a:endParaRPr lang="zh-CN" altLang="en-US" sz="2200" b="1" dirty="0"/>
          </a:p>
          <a:p>
            <a:pPr>
              <a:lnSpc>
                <a:spcPct val="90000"/>
              </a:lnSpc>
            </a:pPr>
            <a:r>
              <a:rPr lang="zh-CN" altLang="en-US" sz="2200" b="1" dirty="0"/>
              <a:t>下网后有孤寂失落感。</a:t>
            </a:r>
            <a:endParaRPr lang="zh-CN" altLang="en-US" sz="2200" b="1" dirty="0"/>
          </a:p>
          <a:p>
            <a:pPr>
              <a:lnSpc>
                <a:spcPct val="90000"/>
              </a:lnSpc>
              <a:buNone/>
            </a:pPr>
            <a:r>
              <a:rPr lang="zh-CN" altLang="en-US" sz="2200" b="1" dirty="0"/>
              <a:t>     </a:t>
            </a:r>
            <a:r>
              <a:rPr lang="zh-CN" altLang="en-US" sz="2200" b="1" dirty="0">
                <a:latin typeface="楷体_GB2312" pitchFamily="49" charset="-122"/>
                <a:ea typeface="楷体_GB2312" pitchFamily="49" charset="-122"/>
              </a:rPr>
              <a:t>在一年中，如果上述情况出现了</a:t>
            </a:r>
            <a:r>
              <a:rPr lang="en-US" altLang="zh-CN" sz="2400" b="1">
                <a:solidFill>
                  <a:schemeClr val="hlink"/>
                </a:solidFill>
                <a:latin typeface="楷体_GB2312" pitchFamily="49" charset="-122"/>
                <a:ea typeface="楷体_GB2312" pitchFamily="49" charset="-122"/>
              </a:rPr>
              <a:t>4</a:t>
            </a:r>
            <a:r>
              <a:rPr lang="zh-CN" altLang="en-US" sz="2400" b="1" dirty="0">
                <a:solidFill>
                  <a:schemeClr val="hlink"/>
                </a:solidFill>
                <a:latin typeface="楷体_GB2312" pitchFamily="49" charset="-122"/>
                <a:ea typeface="楷体_GB2312" pitchFamily="49" charset="-122"/>
              </a:rPr>
              <a:t>种以上</a:t>
            </a:r>
            <a:r>
              <a:rPr lang="zh-CN" altLang="en-US" sz="2200" b="1" dirty="0">
                <a:latin typeface="楷体_GB2312" pitchFamily="49" charset="-122"/>
                <a:ea typeface="楷体_GB2312" pitchFamily="49" charset="-122"/>
              </a:rPr>
              <a:t>，则可判断为网络成瘾。</a:t>
            </a:r>
            <a:endParaRPr lang="zh-CN" altLang="en-US" sz="2200" b="1" dirty="0">
              <a:latin typeface="楷体_GB2312" pitchFamily="49" charset="-122"/>
              <a:ea typeface="楷体_GB2312" pitchFamily="49" charset="-122"/>
            </a:endParaRPr>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42" name="标题 317441"/>
          <p:cNvSpPr>
            <a:spLocks noGrp="1"/>
          </p:cNvSpPr>
          <p:nvPr>
            <p:ph type="title"/>
          </p:nvPr>
        </p:nvSpPr>
        <p:spPr>
          <a:xfrm>
            <a:off x="1316038" y="671513"/>
            <a:ext cx="7793037" cy="1462087"/>
          </a:xfrm>
        </p:spPr>
        <p:txBody>
          <a:bodyPr vert="horz" wrap="square" lIns="91440" tIns="45720" rIns="91440" bIns="45720" anchor="ctr" anchorCtr="0"/>
          <a:p>
            <a:r>
              <a:rPr lang="zh-CN" altLang="en-US" sz="3200" b="1" dirty="0"/>
              <a:t>解决网络成瘾问题的两大难点</a:t>
            </a:r>
            <a:endParaRPr lang="zh-CN" altLang="en-US" sz="3200" b="1" dirty="0"/>
          </a:p>
        </p:txBody>
      </p:sp>
      <p:sp>
        <p:nvSpPr>
          <p:cNvPr id="317443" name="文本占位符 317442"/>
          <p:cNvSpPr>
            <a:spLocks noGrp="1"/>
          </p:cNvSpPr>
          <p:nvPr>
            <p:ph type="body" idx="1"/>
          </p:nvPr>
        </p:nvSpPr>
        <p:spPr>
          <a:xfrm>
            <a:off x="971550" y="1981200"/>
            <a:ext cx="7704138" cy="4876800"/>
          </a:xfrm>
        </p:spPr>
        <p:txBody>
          <a:bodyPr/>
          <a:p>
            <a:pPr>
              <a:lnSpc>
                <a:spcPct val="140000"/>
              </a:lnSpc>
            </a:pPr>
            <a:r>
              <a:rPr lang="zh-CN" altLang="en-US" sz="2400" b="1" dirty="0"/>
              <a:t>成瘾原因不明</a:t>
            </a:r>
            <a:r>
              <a:rPr lang="en-US" altLang="zh-CN" sz="2400" b="1">
                <a:latin typeface="Arial" panose="020B0604020202020204" pitchFamily="34" charset="0"/>
              </a:rPr>
              <a:t>——</a:t>
            </a:r>
            <a:r>
              <a:rPr lang="zh-CN" altLang="en-US" sz="2400" b="1" dirty="0"/>
              <a:t>多因一果</a:t>
            </a:r>
            <a:endParaRPr lang="zh-CN" altLang="en-US" sz="2400" b="1" dirty="0"/>
          </a:p>
          <a:p>
            <a:pPr>
              <a:lnSpc>
                <a:spcPct val="140000"/>
              </a:lnSpc>
            </a:pPr>
            <a:r>
              <a:rPr lang="zh-CN" altLang="en-US" sz="2400" b="1" dirty="0"/>
              <a:t>防治方法不明确</a:t>
            </a:r>
            <a:r>
              <a:rPr lang="en-US" altLang="zh-CN" sz="2400" b="1">
                <a:latin typeface="Arial" panose="020B0604020202020204" pitchFamily="34" charset="0"/>
              </a:rPr>
              <a:t>——</a:t>
            </a:r>
            <a:r>
              <a:rPr lang="zh-CN" altLang="en-US" sz="2400" b="1" dirty="0"/>
              <a:t>社会系统工程</a:t>
            </a:r>
            <a:endParaRPr lang="zh-CN" altLang="en-US" sz="2400" b="1" dirty="0"/>
          </a:p>
          <a:p>
            <a:pPr>
              <a:lnSpc>
                <a:spcPct val="140000"/>
              </a:lnSpc>
              <a:buNone/>
            </a:pPr>
            <a:endParaRPr lang="zh-CN" altLang="en-US" sz="2400" b="1"/>
          </a:p>
          <a:p>
            <a:pPr>
              <a:lnSpc>
                <a:spcPct val="140000"/>
              </a:lnSpc>
              <a:buNone/>
            </a:pPr>
            <a:r>
              <a:rPr lang="zh-CN" altLang="en-US" sz="2400" b="1"/>
              <a:t>【</a:t>
            </a:r>
            <a:r>
              <a:rPr lang="zh-CN" altLang="en-US" sz="2400" b="1" dirty="0"/>
              <a:t>我的认识</a:t>
            </a:r>
            <a:r>
              <a:rPr lang="zh-CN" altLang="en-US" sz="2400" b="1"/>
              <a:t>】</a:t>
            </a:r>
            <a:r>
              <a:rPr lang="zh-CN" altLang="en-US" sz="2400" b="1" dirty="0"/>
              <a:t>网络成瘾的防治不是没有规律可循的。我们可以用医学中临床研究的套路，通过积累案例分享经验来获得防治网络成瘾的方法和途径。</a:t>
            </a:r>
            <a:endParaRPr lang="zh-CN" altLang="en-US" sz="2400" b="1"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中学生心理问题如果不及时解决，</a:t>
            </a:r>
            <a:r>
              <a:rPr lang="zh-CN" altLang="en-US"/>
              <a:t>会有哪些害处?</a:t>
            </a:r>
            <a:endParaRPr lang="zh-CN" altLang="en-US"/>
          </a:p>
        </p:txBody>
      </p:sp>
      <p:sp>
        <p:nvSpPr>
          <p:cNvPr id="3" name="内容占位符 2"/>
          <p:cNvSpPr>
            <a:spLocks noGrp="1"/>
          </p:cNvSpPr>
          <p:nvPr>
            <p:ph idx="1"/>
          </p:nvPr>
        </p:nvSpPr>
        <p:spPr/>
        <p:txBody>
          <a:bodyPr/>
          <a:p>
            <a:r>
              <a:rPr lang="zh-CN" altLang="en-US"/>
              <a:t>首先，这些问题如果不及时解决，会</a:t>
            </a:r>
            <a:r>
              <a:rPr lang="zh-CN" altLang="en-US">
                <a:sym typeface="+mn-ea"/>
              </a:rPr>
              <a:t>成为</a:t>
            </a:r>
            <a:r>
              <a:rPr lang="zh-CN" altLang="en-US"/>
              <a:t>孩子一辈子的困扰。</a:t>
            </a:r>
            <a:endParaRPr lang="zh-CN" altLang="en-US"/>
          </a:p>
          <a:p>
            <a:r>
              <a:rPr lang="zh-CN" altLang="en-US"/>
              <a:t>其次，好的心理状态能够成就一个人，不良的心理状态能</a:t>
            </a:r>
            <a:r>
              <a:rPr lang="zh-CN" altLang="en-US"/>
              <a:t>够毁掉一个人。</a:t>
            </a:r>
            <a:endParaRPr lang="zh-CN" altLang="en-US"/>
          </a:p>
          <a:p>
            <a:r>
              <a:rPr lang="zh-CN" altLang="en-US"/>
              <a:t>为什么有的抑郁患者，会走向极端？而有的抑郁患者却得到了救治？</a:t>
            </a:r>
            <a:endParaRPr lang="zh-CN" altLang="en-US"/>
          </a:p>
          <a:p>
            <a:r>
              <a:rPr lang="zh-CN" altLang="en-US"/>
              <a:t>同样的问题，干预与不干预，</a:t>
            </a:r>
            <a:r>
              <a:rPr lang="zh-CN" altLang="en-US"/>
              <a:t>天壤之别。</a:t>
            </a:r>
            <a:endParaRPr lang="zh-CN" altLang="en-US"/>
          </a:p>
        </p:txBody>
      </p:sp>
      <p:pic>
        <p:nvPicPr>
          <p:cNvPr id="4" name="图片 3"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6658" name="标题 326657"/>
          <p:cNvSpPr>
            <a:spLocks noGrp="1"/>
          </p:cNvSpPr>
          <p:nvPr>
            <p:ph type="title"/>
          </p:nvPr>
        </p:nvSpPr>
        <p:spPr>
          <a:xfrm>
            <a:off x="1387475" y="598488"/>
            <a:ext cx="7793038" cy="1462087"/>
          </a:xfrm>
        </p:spPr>
        <p:txBody>
          <a:bodyPr vert="horz" wrap="square" lIns="91440" tIns="45720" rIns="91440" bIns="45720" anchor="ctr" anchorCtr="0"/>
          <a:p>
            <a:r>
              <a:rPr lang="zh-CN" altLang="en-US" sz="3200" b="1" dirty="0"/>
              <a:t>如何处理网络成瘾</a:t>
            </a:r>
            <a:endParaRPr lang="zh-CN" altLang="en-US" sz="3200" b="1" dirty="0"/>
          </a:p>
        </p:txBody>
      </p:sp>
      <p:sp>
        <p:nvSpPr>
          <p:cNvPr id="326659" name="文本占位符 326658"/>
          <p:cNvSpPr>
            <a:spLocks noGrp="1"/>
          </p:cNvSpPr>
          <p:nvPr>
            <p:ph type="body" idx="1"/>
          </p:nvPr>
        </p:nvSpPr>
        <p:spPr>
          <a:xfrm>
            <a:off x="574675" y="1905000"/>
            <a:ext cx="7885113" cy="4678363"/>
          </a:xfrm>
        </p:spPr>
        <p:txBody>
          <a:bodyPr/>
          <a:p>
            <a:pPr>
              <a:buNone/>
            </a:pPr>
            <a:r>
              <a:rPr lang="zh-CN" altLang="en-US" sz="2800" b="1" dirty="0"/>
              <a:t>策略：教与治 </a:t>
            </a:r>
            <a:endParaRPr lang="zh-CN" altLang="en-US" sz="2800" b="1" dirty="0"/>
          </a:p>
          <a:p>
            <a:pPr>
              <a:buNone/>
            </a:pPr>
            <a:r>
              <a:rPr lang="en-US" altLang="zh-CN" sz="2800" b="1"/>
              <a:t>[</a:t>
            </a:r>
            <a:r>
              <a:rPr lang="zh-CN" altLang="en-US" sz="2800" b="1" dirty="0"/>
              <a:t>案例</a:t>
            </a:r>
            <a:r>
              <a:rPr lang="en-US" altLang="zh-CN" sz="2800" b="1"/>
              <a:t>] </a:t>
            </a:r>
            <a:r>
              <a:rPr lang="zh-CN" altLang="en-US" sz="2800" b="1" dirty="0"/>
              <a:t>不收费的心理咨询</a:t>
            </a:r>
            <a:endParaRPr lang="zh-CN" altLang="en-US" sz="2800" b="1" dirty="0"/>
          </a:p>
          <a:p>
            <a:r>
              <a:rPr lang="zh-CN" altLang="en-US" sz="2400" dirty="0"/>
              <a:t>建立良好的咨询关系，获得学生的认可和信任。</a:t>
            </a:r>
            <a:endParaRPr lang="zh-CN" altLang="en-US" sz="2400" dirty="0"/>
          </a:p>
          <a:p>
            <a:r>
              <a:rPr lang="zh-CN" altLang="en-US" sz="2400" dirty="0"/>
              <a:t>深入了解学生的生活学习情况，尤其是家庭教育、学校教育和同伴关系。</a:t>
            </a:r>
            <a:endParaRPr lang="zh-CN" altLang="en-US" sz="2400" dirty="0"/>
          </a:p>
          <a:p>
            <a:r>
              <a:rPr lang="zh-CN" altLang="en-US" sz="2400" dirty="0"/>
              <a:t>衡量手头的资源，用足手头的资源。</a:t>
            </a:r>
            <a:endParaRPr lang="zh-CN" altLang="en-US" sz="2400" dirty="0"/>
          </a:p>
          <a:p>
            <a:r>
              <a:rPr lang="zh-CN" altLang="en-US" sz="2400" dirty="0"/>
              <a:t>不要以消除症状为终极目的，要考察症状背后深层次的原因。</a:t>
            </a:r>
            <a:endParaRPr lang="zh-CN" altLang="en-US" sz="2400" dirty="0"/>
          </a:p>
          <a:p>
            <a:r>
              <a:rPr lang="zh-CN" altLang="en-US" sz="2400" dirty="0"/>
              <a:t>要以一种新的、健康的平衡代替旧的，不健康的平衡。</a:t>
            </a:r>
            <a:endParaRPr lang="zh-CN" altLang="en-US" sz="24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82" name="标题 327681"/>
          <p:cNvSpPr>
            <a:spLocks noGrp="1"/>
          </p:cNvSpPr>
          <p:nvPr>
            <p:ph type="title"/>
          </p:nvPr>
        </p:nvSpPr>
        <p:spPr>
          <a:xfrm>
            <a:off x="1387475" y="742950"/>
            <a:ext cx="7793038" cy="1462088"/>
          </a:xfrm>
        </p:spPr>
        <p:txBody>
          <a:bodyPr vert="horz" wrap="square" lIns="91440" tIns="45720" rIns="91440" bIns="45720" anchor="ctr" anchorCtr="0"/>
          <a:p>
            <a:r>
              <a:rPr lang="zh-CN" altLang="en-US" sz="3200" b="1" dirty="0"/>
              <a:t>改变网络成瘾的方法</a:t>
            </a:r>
            <a:endParaRPr lang="zh-CN" altLang="en-US" sz="3200" b="1" dirty="0"/>
          </a:p>
        </p:txBody>
      </p:sp>
      <p:sp>
        <p:nvSpPr>
          <p:cNvPr id="327683" name="文本占位符 327682"/>
          <p:cNvSpPr>
            <a:spLocks noGrp="1"/>
          </p:cNvSpPr>
          <p:nvPr>
            <p:ph type="body" idx="1"/>
          </p:nvPr>
        </p:nvSpPr>
        <p:spPr>
          <a:xfrm>
            <a:off x="609600" y="1981200"/>
            <a:ext cx="7924800" cy="4752975"/>
          </a:xfrm>
        </p:spPr>
        <p:txBody>
          <a:bodyPr/>
          <a:p>
            <a:pPr>
              <a:lnSpc>
                <a:spcPct val="90000"/>
              </a:lnSpc>
            </a:pPr>
            <a:r>
              <a:rPr lang="zh-CN" altLang="en-US" sz="2800" b="1" dirty="0"/>
              <a:t>培养新的兴趣</a:t>
            </a:r>
            <a:r>
              <a:rPr lang="zh-CN" altLang="en-US" sz="2400" b="1" dirty="0"/>
              <a:t>：寻求健康的乐趣，解除对网络的依赖</a:t>
            </a:r>
            <a:endParaRPr lang="zh-CN" altLang="en-US" sz="2400" b="1" dirty="0"/>
          </a:p>
          <a:p>
            <a:pPr>
              <a:lnSpc>
                <a:spcPct val="90000"/>
              </a:lnSpc>
              <a:buNone/>
            </a:pPr>
            <a:r>
              <a:rPr lang="zh-CN" altLang="en-US" sz="2400" b="1" dirty="0"/>
              <a:t>   </a:t>
            </a:r>
            <a:r>
              <a:rPr lang="zh-CN" altLang="en-US" sz="2400" b="1" i="1" dirty="0">
                <a:latin typeface="楷体_GB2312" pitchFamily="49" charset="-122"/>
                <a:ea typeface="楷体_GB2312" pitchFamily="49" charset="-122"/>
              </a:rPr>
              <a:t>操作难度  ☆ ☆ ☆      资源指数 ☆</a:t>
            </a:r>
            <a:endParaRPr lang="zh-CN" altLang="en-US" sz="2400" b="1" i="1" dirty="0">
              <a:latin typeface="楷体_GB2312" pitchFamily="49" charset="-122"/>
              <a:ea typeface="楷体_GB2312" pitchFamily="49" charset="-122"/>
            </a:endParaRPr>
          </a:p>
          <a:p>
            <a:pPr>
              <a:lnSpc>
                <a:spcPct val="90000"/>
              </a:lnSpc>
            </a:pPr>
            <a:r>
              <a:rPr lang="zh-CN" altLang="en-US" sz="2800" b="1" dirty="0"/>
              <a:t>宣读戒瘾宣言</a:t>
            </a:r>
            <a:r>
              <a:rPr lang="zh-CN" altLang="en-US" sz="2400" b="1" dirty="0"/>
              <a:t>：唤回曾经的理性，寻求社会监督</a:t>
            </a:r>
            <a:endParaRPr lang="zh-CN" altLang="en-US" sz="2400" b="1" dirty="0"/>
          </a:p>
          <a:p>
            <a:pPr>
              <a:lnSpc>
                <a:spcPct val="90000"/>
              </a:lnSpc>
              <a:buNone/>
            </a:pPr>
            <a:r>
              <a:rPr lang="zh-CN" altLang="en-US" sz="2400" b="1" dirty="0"/>
              <a:t>   </a:t>
            </a:r>
            <a:r>
              <a:rPr lang="zh-CN" altLang="en-US" sz="2400" b="1" i="1" dirty="0">
                <a:latin typeface="楷体_GB2312" pitchFamily="49" charset="-122"/>
                <a:ea typeface="楷体_GB2312" pitchFamily="49" charset="-122"/>
              </a:rPr>
              <a:t>操作难度  ☆            资源指数☆ ☆ ☆</a:t>
            </a:r>
            <a:endParaRPr lang="zh-CN" altLang="en-US" sz="2400" b="1" i="1" dirty="0">
              <a:latin typeface="楷体_GB2312" pitchFamily="49" charset="-122"/>
              <a:ea typeface="楷体_GB2312" pitchFamily="49" charset="-122"/>
            </a:endParaRPr>
          </a:p>
          <a:p>
            <a:pPr>
              <a:lnSpc>
                <a:spcPct val="90000"/>
              </a:lnSpc>
            </a:pPr>
            <a:r>
              <a:rPr lang="zh-CN" altLang="en-US" sz="2800" b="1" dirty="0"/>
              <a:t>心理剧</a:t>
            </a:r>
            <a:r>
              <a:rPr lang="zh-CN" altLang="en-US" sz="2400" b="1" dirty="0"/>
              <a:t>：让孩子扮演父母，体会父母艰辛</a:t>
            </a:r>
            <a:endParaRPr lang="zh-CN" altLang="en-US" sz="2400" b="1" dirty="0"/>
          </a:p>
          <a:p>
            <a:pPr>
              <a:lnSpc>
                <a:spcPct val="90000"/>
              </a:lnSpc>
              <a:buNone/>
            </a:pPr>
            <a:r>
              <a:rPr lang="zh-CN" altLang="en-US" sz="2400" b="1" dirty="0"/>
              <a:t>   </a:t>
            </a:r>
            <a:r>
              <a:rPr lang="zh-CN" altLang="en-US" sz="2400" b="1" i="1" dirty="0">
                <a:latin typeface="楷体_GB2312" pitchFamily="49" charset="-122"/>
                <a:ea typeface="楷体_GB2312" pitchFamily="49" charset="-122"/>
              </a:rPr>
              <a:t>操作难度  ☆ ☆ ☆ ☆    资源指数☆</a:t>
            </a:r>
            <a:endParaRPr lang="zh-CN" altLang="en-US" sz="2400" b="1" i="1" dirty="0">
              <a:latin typeface="楷体_GB2312" pitchFamily="49" charset="-122"/>
              <a:ea typeface="楷体_GB2312" pitchFamily="49" charset="-122"/>
            </a:endParaRPr>
          </a:p>
          <a:p>
            <a:pPr>
              <a:lnSpc>
                <a:spcPct val="90000"/>
              </a:lnSpc>
            </a:pPr>
            <a:r>
              <a:rPr lang="zh-CN" altLang="en-US" sz="2800" b="1" dirty="0"/>
              <a:t>改换环境</a:t>
            </a:r>
            <a:r>
              <a:rPr lang="zh-CN" altLang="en-US" sz="2400" b="1" dirty="0"/>
              <a:t>：强制脱离旧环境，培养新的生活方式</a:t>
            </a:r>
            <a:endParaRPr lang="zh-CN" altLang="en-US" sz="2400" b="1" dirty="0"/>
          </a:p>
          <a:p>
            <a:pPr>
              <a:lnSpc>
                <a:spcPct val="90000"/>
              </a:lnSpc>
              <a:buNone/>
            </a:pPr>
            <a:r>
              <a:rPr lang="zh-CN" altLang="en-US" sz="2400" b="1" dirty="0"/>
              <a:t>   </a:t>
            </a:r>
            <a:r>
              <a:rPr lang="zh-CN" altLang="en-US" sz="2400" b="1" i="1" dirty="0">
                <a:latin typeface="楷体_GB2312" pitchFamily="49" charset="-122"/>
                <a:ea typeface="楷体_GB2312" pitchFamily="49" charset="-122"/>
              </a:rPr>
              <a:t>操作难度  ☆ ☆         资源指数☆ ☆ ☆ ☆ </a:t>
            </a:r>
            <a:endParaRPr lang="zh-CN" altLang="en-US" sz="2400" b="1" i="1" dirty="0">
              <a:latin typeface="楷体_GB2312" pitchFamily="49" charset="-122"/>
              <a:ea typeface="楷体_GB2312" pitchFamily="49" charset="-122"/>
            </a:endParaRPr>
          </a:p>
          <a:p>
            <a:pPr>
              <a:lnSpc>
                <a:spcPct val="90000"/>
              </a:lnSpc>
            </a:pPr>
            <a:r>
              <a:rPr lang="zh-CN" altLang="en-US" sz="2800" b="1" dirty="0"/>
              <a:t>赋予责任</a:t>
            </a:r>
            <a:r>
              <a:rPr lang="zh-CN" altLang="en-US" sz="2400" b="1" dirty="0"/>
              <a:t>：制造虚拟“灾难”，调动责任意识</a:t>
            </a:r>
            <a:endParaRPr lang="zh-CN" altLang="en-US" sz="2400" b="1" dirty="0"/>
          </a:p>
          <a:p>
            <a:pPr>
              <a:lnSpc>
                <a:spcPct val="90000"/>
              </a:lnSpc>
              <a:buNone/>
            </a:pPr>
            <a:r>
              <a:rPr lang="zh-CN" altLang="en-US" sz="2400" b="1" dirty="0"/>
              <a:t>   </a:t>
            </a:r>
            <a:r>
              <a:rPr lang="zh-CN" altLang="en-US" sz="2400" b="1" i="1" dirty="0">
                <a:latin typeface="楷体_GB2312" pitchFamily="49" charset="-122"/>
                <a:ea typeface="楷体_GB2312" pitchFamily="49" charset="-122"/>
              </a:rPr>
              <a:t>操作难度  ☆ ☆ ☆      资源指数☆ ☆ ☆ ☆ </a:t>
            </a:r>
            <a:endParaRPr lang="zh-CN" altLang="en-US" sz="2400" b="1" i="1" dirty="0">
              <a:latin typeface="楷体_GB2312" pitchFamily="49" charset="-122"/>
              <a:ea typeface="楷体_GB2312" pitchFamily="49" charset="-122"/>
            </a:endParaRPr>
          </a:p>
          <a:p>
            <a:pPr>
              <a:lnSpc>
                <a:spcPct val="90000"/>
              </a:lnSpc>
            </a:pPr>
            <a:endParaRPr lang="zh-CN" altLang="en-US" sz="2400" b="1" i="1" dirty="0">
              <a:latin typeface="楷体_GB2312" pitchFamily="49" charset="-122"/>
              <a:ea typeface="楷体_GB2312" pitchFamily="49" charset="-122"/>
            </a:endParaRPr>
          </a:p>
        </p:txBody>
      </p:sp>
      <p:sp>
        <p:nvSpPr>
          <p:cNvPr id="327684" name="动作按钮: 第一张 327683">
            <a:hlinkClick r:id="rId1" action="ppaction://hlinksldjump"/>
          </p:cNvPr>
          <p:cNvSpPr/>
          <p:nvPr/>
        </p:nvSpPr>
        <p:spPr>
          <a:xfrm>
            <a:off x="8101013" y="5516563"/>
            <a:ext cx="504825" cy="504825"/>
          </a:xfrm>
          <a:prstGeom prst="actionButtonHome">
            <a:avLst/>
          </a:prstGeom>
          <a:solidFill>
            <a:schemeClr val="accent1">
              <a:alpha val="17999"/>
            </a:schemeClr>
          </a:solidFill>
          <a:ln w="22225" cap="flat" cmpd="sng">
            <a:solidFill>
              <a:schemeClr val="tx1"/>
            </a:solidFill>
            <a:prstDash val="solid"/>
            <a:miter/>
            <a:headEnd type="none" w="med" len="med"/>
            <a:tailEnd type="none" w="med" len="med"/>
          </a:ln>
        </p:spPr>
        <p:txBody>
          <a:bodyPr/>
          <a:p>
            <a:endParaRPr lang="zh-CN" altLang="en-US"/>
          </a:p>
        </p:txBody>
      </p:sp>
      <p:pic>
        <p:nvPicPr>
          <p:cNvPr id="2" name="图片 1" descr="健促会会标"/>
          <p:cNvPicPr>
            <a:picLocks noChangeAspect="1"/>
          </p:cNvPicPr>
          <p:nvPr>
            <p:custDataLst>
              <p:tags r:id="rId2"/>
            </p:custDataLst>
          </p:nvPr>
        </p:nvPicPr>
        <p:blipFill>
          <a:blip r:embed="rId3"/>
          <a:stretch>
            <a:fillRect/>
          </a:stretch>
        </p:blipFill>
        <p:spPr>
          <a:xfrm>
            <a:off x="10795" y="34290"/>
            <a:ext cx="1061085" cy="920115"/>
          </a:xfrm>
          <a:prstGeom prst="rect">
            <a:avLst/>
          </a:prstGeom>
        </p:spPr>
      </p:pic>
      <p:sp>
        <p:nvSpPr>
          <p:cNvPr id="29" name="文本框 4"/>
          <p:cNvSpPr txBox="1">
            <a:spLocks noChangeArrowheads="1"/>
          </p:cNvSpPr>
          <p:nvPr>
            <p:custDataLst>
              <p:tags r:id="rId4"/>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27684"/>
                                        </p:tgtEl>
                                        <p:attrNameLst>
                                          <p:attrName>style.visibility</p:attrName>
                                        </p:attrNameLst>
                                      </p:cBhvr>
                                      <p:to>
                                        <p:strVal val="visible"/>
                                      </p:to>
                                    </p:set>
                                    <p:animEffect transition="in" filter="box(in)">
                                      <p:cBhvr>
                                        <p:cTn id="7" dur="500"/>
                                        <p:tgtEl>
                                          <p:spTgt spid="3276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8706" name="标题 328705"/>
          <p:cNvSpPr>
            <a:spLocks noGrp="1"/>
          </p:cNvSpPr>
          <p:nvPr>
            <p:ph type="title"/>
          </p:nvPr>
        </p:nvSpPr>
        <p:spPr>
          <a:xfrm>
            <a:off x="1131888" y="930275"/>
            <a:ext cx="8553450" cy="914400"/>
          </a:xfrm>
        </p:spPr>
        <p:txBody>
          <a:bodyPr vert="horz" wrap="square" lIns="91440" tIns="45720" rIns="91440" bIns="45720" anchor="ctr" anchorCtr="0"/>
          <a:p>
            <a:r>
              <a:rPr lang="zh-CN" altLang="en-US" sz="3200" b="1" dirty="0"/>
              <a:t>强制脱离旧的环境，培养新的生活方式</a:t>
            </a:r>
            <a:endParaRPr lang="zh-CN" altLang="en-US" sz="3200" b="1" dirty="0"/>
          </a:p>
        </p:txBody>
      </p:sp>
      <p:pic>
        <p:nvPicPr>
          <p:cNvPr id="328707" name="文本占位符 328706" descr="10_4"/>
          <p:cNvPicPr>
            <a:picLocks noChangeAspect="1"/>
          </p:cNvPicPr>
          <p:nvPr>
            <p:ph type="body" idx="1"/>
          </p:nvPr>
        </p:nvPicPr>
        <p:blipFill>
          <a:blip r:embed="rId1"/>
          <a:stretch>
            <a:fillRect/>
          </a:stretch>
        </p:blipFill>
        <p:spPr>
          <a:xfrm>
            <a:off x="2286000" y="1905000"/>
            <a:ext cx="5184775" cy="4770438"/>
          </a:xfrm>
        </p:spPr>
      </p:pic>
      <p:sp>
        <p:nvSpPr>
          <p:cNvPr id="328708" name="动作按钮: 后退或前一项 328707">
            <a:hlinkClick r:id="rId2" action="ppaction://hlinksldjump"/>
          </p:cNvPr>
          <p:cNvSpPr/>
          <p:nvPr/>
        </p:nvSpPr>
        <p:spPr>
          <a:xfrm>
            <a:off x="7524750" y="5734050"/>
            <a:ext cx="503238" cy="503238"/>
          </a:xfrm>
          <a:prstGeom prst="actionButtonBackPrevious">
            <a:avLst/>
          </a:prstGeom>
          <a:solidFill>
            <a:schemeClr val="accent1">
              <a:alpha val="83000"/>
            </a:schemeClr>
          </a:solidFill>
          <a:ln w="9525" cap="flat" cmpd="sng">
            <a:solidFill>
              <a:schemeClr val="tx1"/>
            </a:solidFill>
            <a:prstDash val="solid"/>
            <a:miter/>
            <a:headEnd type="none" w="med" len="med"/>
            <a:tailEnd type="none" w="med" len="med"/>
          </a:ln>
        </p:spPr>
        <p:txBody>
          <a:bodyPr/>
          <a:p>
            <a:endParaRPr lang="zh-CN" altLang="en-US"/>
          </a:p>
        </p:txBody>
      </p:sp>
      <p:pic>
        <p:nvPicPr>
          <p:cNvPr id="2" name="图片 1" descr="健促会会标"/>
          <p:cNvPicPr>
            <a:picLocks noChangeAspect="1"/>
          </p:cNvPicPr>
          <p:nvPr>
            <p:custDataLst>
              <p:tags r:id="rId3"/>
            </p:custDataLst>
          </p:nvPr>
        </p:nvPicPr>
        <p:blipFill>
          <a:blip r:embed="rId4"/>
          <a:stretch>
            <a:fillRect/>
          </a:stretch>
        </p:blipFill>
        <p:spPr>
          <a:xfrm>
            <a:off x="10795" y="34290"/>
            <a:ext cx="1061085" cy="920115"/>
          </a:xfrm>
          <a:prstGeom prst="rect">
            <a:avLst/>
          </a:prstGeom>
        </p:spPr>
      </p:pic>
      <p:sp>
        <p:nvSpPr>
          <p:cNvPr id="29" name="文本框 4"/>
          <p:cNvSpPr txBox="1">
            <a:spLocks noChangeArrowheads="1"/>
          </p:cNvSpPr>
          <p:nvPr>
            <p:custDataLst>
              <p:tags r:id="rId5"/>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3346" name="标题 313345"/>
          <p:cNvSpPr>
            <a:spLocks noGrp="1"/>
          </p:cNvSpPr>
          <p:nvPr>
            <p:ph type="title"/>
          </p:nvPr>
        </p:nvSpPr>
        <p:spPr>
          <a:xfrm>
            <a:off x="1458913" y="742950"/>
            <a:ext cx="7793037" cy="1462088"/>
          </a:xfrm>
        </p:spPr>
        <p:txBody>
          <a:bodyPr vert="horz" wrap="square" lIns="91440" tIns="45720" rIns="91440" bIns="45720" anchor="ctr" anchorCtr="0"/>
          <a:p>
            <a:r>
              <a:rPr lang="zh-CN" altLang="en-US" sz="3200" b="1" dirty="0"/>
              <a:t>案例</a:t>
            </a:r>
            <a:r>
              <a:rPr lang="en-US" altLang="zh-CN" sz="3200" b="1"/>
              <a:t>6</a:t>
            </a:r>
            <a:r>
              <a:rPr lang="zh-CN" altLang="en-US" sz="3200" b="1" dirty="0"/>
              <a:t>：沉迷于视频聊天的女孩</a:t>
            </a:r>
            <a:endParaRPr lang="zh-CN" altLang="en-US" sz="3200" b="1" dirty="0"/>
          </a:p>
        </p:txBody>
      </p:sp>
      <p:sp>
        <p:nvSpPr>
          <p:cNvPr id="313347" name="文本占位符 313346"/>
          <p:cNvSpPr>
            <a:spLocks noGrp="1"/>
          </p:cNvSpPr>
          <p:nvPr>
            <p:ph type="body" idx="1"/>
          </p:nvPr>
        </p:nvSpPr>
        <p:spPr>
          <a:xfrm>
            <a:off x="395288" y="2017713"/>
            <a:ext cx="8559800" cy="4114800"/>
          </a:xfrm>
        </p:spPr>
        <p:txBody>
          <a:bodyPr/>
          <a:p>
            <a:pPr>
              <a:lnSpc>
                <a:spcPct val="110000"/>
              </a:lnSpc>
              <a:buNone/>
            </a:pPr>
            <a:r>
              <a:rPr lang="en-US" altLang="zh-CN" sz="2400" dirty="0"/>
              <a:t>        </a:t>
            </a:r>
            <a:r>
              <a:rPr lang="zh-CN" altLang="en-US" sz="2400" dirty="0"/>
              <a:t>小玲，女， </a:t>
            </a:r>
            <a:r>
              <a:rPr lang="en-US" altLang="zh-CN" sz="2400"/>
              <a:t>18</a:t>
            </a:r>
            <a:r>
              <a:rPr lang="zh-CN" altLang="en-US" sz="2400" dirty="0"/>
              <a:t>周岁，高二学生。敏感多疑，性格内向，为人单纯，智力正常。人长的白白净净的，个子比较娇小。在班里成绩一般，高一刚入学的时候稍微好一些，而后来略有退步。在校常规方面表现良好，也是听从老师的管理的，就是经常离家出走而去上网，但最终一般都是自己跑回家。</a:t>
            </a:r>
            <a:br>
              <a:rPr lang="zh-CN" altLang="en-US" sz="2400" dirty="0"/>
            </a:br>
            <a:br>
              <a:rPr lang="zh-CN" altLang="en-US" sz="2400" dirty="0"/>
            </a:br>
            <a:r>
              <a:rPr lang="zh-CN" altLang="en-US" sz="2400" dirty="0"/>
              <a:t>      父母两个人都是做小本生意的，整天非常忙碌，文化程度不高。父母的教育方式是很专制、粗暴，所以和父母的关系很紧张，经常很少说话的。</a:t>
            </a:r>
            <a:br>
              <a:rPr lang="zh-CN" altLang="en-US" sz="2400" dirty="0"/>
            </a:br>
            <a:r>
              <a:rPr lang="zh-CN" altLang="en-US" sz="2400" dirty="0"/>
              <a:t>      沉迷上网视频聊天，喜欢听音乐。</a:t>
            </a:r>
            <a:br>
              <a:rPr lang="zh-CN" altLang="en-US" sz="2400" dirty="0"/>
            </a:br>
            <a:endParaRPr lang="zh-CN" altLang="en-US" sz="24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5394" name="标题 315393"/>
          <p:cNvSpPr>
            <a:spLocks noGrp="1"/>
          </p:cNvSpPr>
          <p:nvPr>
            <p:ph type="title"/>
          </p:nvPr>
        </p:nvSpPr>
        <p:spPr>
          <a:xfrm>
            <a:off x="1316038" y="765175"/>
            <a:ext cx="7793037" cy="1462088"/>
          </a:xfrm>
        </p:spPr>
        <p:txBody>
          <a:bodyPr vert="horz" wrap="square" lIns="91440" tIns="45720" rIns="91440" bIns="45720" anchor="ctr" anchorCtr="0"/>
          <a:p>
            <a:r>
              <a:rPr lang="zh-CN" altLang="en-US" sz="3200" b="1" dirty="0"/>
              <a:t>心理社会因素分析 </a:t>
            </a:r>
            <a:endParaRPr lang="zh-CN" altLang="en-US" sz="3200" b="1" dirty="0"/>
          </a:p>
        </p:txBody>
      </p:sp>
      <p:sp>
        <p:nvSpPr>
          <p:cNvPr id="315395" name="文本占位符 315394"/>
          <p:cNvSpPr>
            <a:spLocks noGrp="1"/>
          </p:cNvSpPr>
          <p:nvPr>
            <p:ph type="body" idx="1"/>
          </p:nvPr>
        </p:nvSpPr>
        <p:spPr/>
        <p:txBody>
          <a:bodyPr/>
          <a:p>
            <a:pPr>
              <a:lnSpc>
                <a:spcPct val="120000"/>
              </a:lnSpc>
            </a:pPr>
            <a:r>
              <a:rPr lang="zh-CN" altLang="en-US" sz="2800" dirty="0"/>
              <a:t>父母忙于做生意，与父母沟通少</a:t>
            </a:r>
            <a:endParaRPr lang="zh-CN" altLang="en-US" sz="2800" dirty="0"/>
          </a:p>
          <a:p>
            <a:pPr>
              <a:lnSpc>
                <a:spcPct val="120000"/>
              </a:lnSpc>
            </a:pPr>
            <a:r>
              <a:rPr lang="zh-CN" altLang="en-US" sz="2800" dirty="0"/>
              <a:t>父母教育方式简单粗暴</a:t>
            </a:r>
            <a:endParaRPr lang="zh-CN" altLang="en-US" sz="2800" dirty="0"/>
          </a:p>
          <a:p>
            <a:pPr>
              <a:lnSpc>
                <a:spcPct val="120000"/>
              </a:lnSpc>
            </a:pPr>
            <a:r>
              <a:rPr lang="zh-CN" altLang="en-US" sz="2800" dirty="0"/>
              <a:t>学业成绩下降</a:t>
            </a:r>
            <a:endParaRPr lang="zh-CN" altLang="en-US" sz="2800" dirty="0"/>
          </a:p>
          <a:p>
            <a:pPr>
              <a:lnSpc>
                <a:spcPct val="120000"/>
              </a:lnSpc>
            </a:pPr>
            <a:r>
              <a:rPr lang="zh-CN" altLang="en-US" sz="2800" dirty="0"/>
              <a:t>逆反心理</a:t>
            </a:r>
            <a:endParaRPr lang="zh-CN" altLang="en-US" sz="2800" dirty="0"/>
          </a:p>
          <a:p>
            <a:pPr>
              <a:lnSpc>
                <a:spcPct val="120000"/>
              </a:lnSpc>
            </a:pPr>
            <a:r>
              <a:rPr lang="zh-CN" altLang="en-US" sz="2800" dirty="0"/>
              <a:t>性格内向，人际关系不是很融洽</a:t>
            </a:r>
            <a:endParaRPr lang="zh-CN" altLang="en-US" sz="28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4370" name="标题 314369"/>
          <p:cNvSpPr>
            <a:spLocks noGrp="1"/>
          </p:cNvSpPr>
          <p:nvPr>
            <p:ph type="title"/>
          </p:nvPr>
        </p:nvSpPr>
        <p:spPr>
          <a:xfrm>
            <a:off x="1387475" y="1103313"/>
            <a:ext cx="7793038" cy="1462087"/>
          </a:xfrm>
        </p:spPr>
        <p:txBody>
          <a:bodyPr vert="horz" wrap="square" lIns="91440" tIns="45720" rIns="91440" bIns="45720" anchor="ctr" anchorCtr="0"/>
          <a:p>
            <a:r>
              <a:rPr lang="zh-CN" altLang="en-US" sz="3200" b="1" dirty="0"/>
              <a:t>表现出的主要问题</a:t>
            </a:r>
            <a:br>
              <a:rPr lang="zh-CN" altLang="en-US" sz="3200" b="1" dirty="0"/>
            </a:br>
            <a:endParaRPr lang="zh-CN" altLang="en-US" sz="3200" b="1" dirty="0"/>
          </a:p>
        </p:txBody>
      </p:sp>
      <p:sp>
        <p:nvSpPr>
          <p:cNvPr id="314371" name="文本占位符 314370"/>
          <p:cNvSpPr>
            <a:spLocks noGrp="1"/>
          </p:cNvSpPr>
          <p:nvPr>
            <p:ph type="body" idx="1"/>
          </p:nvPr>
        </p:nvSpPr>
        <p:spPr>
          <a:xfrm>
            <a:off x="1182688" y="2017713"/>
            <a:ext cx="6918325" cy="4114800"/>
          </a:xfrm>
        </p:spPr>
        <p:txBody>
          <a:bodyPr/>
          <a:p>
            <a:pPr>
              <a:lnSpc>
                <a:spcPct val="110000"/>
              </a:lnSpc>
              <a:buNone/>
            </a:pPr>
            <a:r>
              <a:rPr lang="en-US" altLang="zh-CN" sz="2400"/>
              <a:t>   1.</a:t>
            </a:r>
            <a:r>
              <a:rPr lang="zh-CN" altLang="en-US" sz="2400" dirty="0"/>
              <a:t>经常离家出走，六次离家出走的记录</a:t>
            </a:r>
            <a:br>
              <a:rPr lang="zh-CN" altLang="en-US" sz="2400" dirty="0"/>
            </a:br>
            <a:br>
              <a:rPr lang="zh-CN" altLang="en-US" sz="2400" dirty="0"/>
            </a:br>
            <a:r>
              <a:rPr lang="en-US" altLang="zh-CN" sz="2400"/>
              <a:t>2.</a:t>
            </a:r>
            <a:r>
              <a:rPr lang="zh-CN" altLang="en-US" sz="2400" dirty="0"/>
              <a:t>迷恋网络，特别是中考结束的那个暑假，迷恋上网络聊天和视频，经常到上网通宵</a:t>
            </a:r>
            <a:br>
              <a:rPr lang="zh-CN" altLang="en-US" sz="2400" dirty="0"/>
            </a:br>
            <a:br>
              <a:rPr lang="zh-CN" altLang="en-US" sz="2400" dirty="0"/>
            </a:br>
            <a:r>
              <a:rPr lang="en-US" altLang="zh-CN" sz="2400"/>
              <a:t>3.</a:t>
            </a:r>
            <a:r>
              <a:rPr lang="zh-CN" altLang="en-US" sz="2400" dirty="0"/>
              <a:t>与父母的关系很紧张，曾经因为父母将家里的网络停了而拿起菜刀与父母对干，与父母的沟通非常少，经常被父母辱骂和殴打。</a:t>
            </a:r>
            <a:br>
              <a:rPr lang="zh-CN" altLang="en-US" sz="2400" dirty="0"/>
            </a:br>
            <a:br>
              <a:rPr lang="zh-CN" altLang="en-US" sz="2400" dirty="0"/>
            </a:br>
            <a:endParaRPr lang="zh-CN" altLang="en-US" sz="24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6418" name="标题 316417"/>
          <p:cNvSpPr>
            <a:spLocks noGrp="1"/>
          </p:cNvSpPr>
          <p:nvPr>
            <p:ph type="title"/>
          </p:nvPr>
        </p:nvSpPr>
        <p:spPr>
          <a:xfrm>
            <a:off x="1458913" y="958850"/>
            <a:ext cx="7793037" cy="1462088"/>
          </a:xfrm>
        </p:spPr>
        <p:txBody>
          <a:bodyPr vert="horz" wrap="square" lIns="91440" tIns="45720" rIns="91440" bIns="45720" anchor="ctr" anchorCtr="0"/>
          <a:p>
            <a:r>
              <a:rPr lang="zh-CN" altLang="en-US" sz="3200" b="1" dirty="0"/>
              <a:t>咨询过程及分析</a:t>
            </a:r>
            <a:br>
              <a:rPr lang="zh-CN" altLang="en-US" sz="3200" b="1" dirty="0"/>
            </a:br>
            <a:endParaRPr lang="zh-CN" altLang="en-US" sz="3200" b="1" dirty="0"/>
          </a:p>
        </p:txBody>
      </p:sp>
      <p:sp>
        <p:nvSpPr>
          <p:cNvPr id="316419" name="文本占位符 316418"/>
          <p:cNvSpPr>
            <a:spLocks noGrp="1"/>
          </p:cNvSpPr>
          <p:nvPr>
            <p:ph type="body" idx="1"/>
          </p:nvPr>
        </p:nvSpPr>
        <p:spPr>
          <a:xfrm>
            <a:off x="539750" y="2017713"/>
            <a:ext cx="8415338" cy="4114800"/>
          </a:xfrm>
        </p:spPr>
        <p:txBody>
          <a:bodyPr/>
          <a:p>
            <a:pPr>
              <a:lnSpc>
                <a:spcPct val="110000"/>
              </a:lnSpc>
            </a:pPr>
            <a:r>
              <a:rPr lang="zh-CN" altLang="en-US" sz="2400" dirty="0"/>
              <a:t>主要运用尊重、理解和同理心等心理咨询技巧，了解基本情况，建立良好的咨询关系。</a:t>
            </a:r>
            <a:endParaRPr lang="zh-CN" altLang="en-US" sz="2400" dirty="0"/>
          </a:p>
          <a:p>
            <a:pPr>
              <a:lnSpc>
                <a:spcPct val="110000"/>
              </a:lnSpc>
            </a:pPr>
            <a:r>
              <a:rPr lang="zh-CN" altLang="en-US" sz="2400" dirty="0"/>
              <a:t>运用心理测量等手段，确定问题所在，帮助小玲和她父母解决双方的问题，让小玲拥有一个比较轻松的家庭氛围。</a:t>
            </a:r>
            <a:endParaRPr lang="zh-CN" altLang="en-US" sz="2400" dirty="0"/>
          </a:p>
          <a:p>
            <a:pPr>
              <a:lnSpc>
                <a:spcPct val="110000"/>
              </a:lnSpc>
            </a:pPr>
            <a:r>
              <a:rPr lang="zh-CN" altLang="en-US" sz="2400" dirty="0"/>
              <a:t>诊断为网络成瘾，并了解到上网主要是为了逃避现实寻求发泄。</a:t>
            </a:r>
            <a:endParaRPr lang="zh-CN" altLang="en-US" sz="2400" dirty="0"/>
          </a:p>
          <a:p>
            <a:pPr>
              <a:lnSpc>
                <a:spcPct val="110000"/>
              </a:lnSpc>
            </a:pPr>
            <a:r>
              <a:rPr lang="zh-CN" altLang="en-US" sz="2400" dirty="0"/>
              <a:t>运用认知疗法改变她对父母的错误认知</a:t>
            </a:r>
            <a:endParaRPr lang="zh-CN" altLang="en-US" sz="2400" dirty="0"/>
          </a:p>
          <a:p>
            <a:pPr>
              <a:lnSpc>
                <a:spcPct val="110000"/>
              </a:lnSpc>
            </a:pPr>
            <a:r>
              <a:rPr lang="zh-CN" altLang="en-US" sz="2400" dirty="0"/>
              <a:t>到家里与父母沟通，希望他们能改变教育方式</a:t>
            </a:r>
            <a:endParaRPr lang="zh-CN" altLang="en-US" sz="2400" dirty="0"/>
          </a:p>
          <a:p>
            <a:pPr>
              <a:lnSpc>
                <a:spcPct val="110000"/>
              </a:lnSpc>
            </a:pPr>
            <a:r>
              <a:rPr lang="zh-CN" altLang="en-US" sz="2400" dirty="0"/>
              <a:t>角色互换扮演</a:t>
            </a:r>
            <a:endParaRPr lang="zh-CN" altLang="en-US" sz="24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标题 22529"/>
          <p:cNvSpPr>
            <a:spLocks noGrp="1"/>
          </p:cNvSpPr>
          <p:nvPr>
            <p:ph type="title"/>
          </p:nvPr>
        </p:nvSpPr>
        <p:spPr>
          <a:xfrm>
            <a:off x="1458913" y="214313"/>
            <a:ext cx="7793037" cy="1462087"/>
          </a:xfrm>
        </p:spPr>
        <p:txBody>
          <a:bodyPr vert="horz" wrap="square" lIns="91440" tIns="45720" rIns="91440" bIns="45720" anchor="b" anchorCtr="0"/>
          <a:p>
            <a:r>
              <a:rPr lang="en-US" altLang="zh-CN" sz="3400" b="1"/>
              <a:t>5.</a:t>
            </a:r>
            <a:r>
              <a:rPr lang="zh-CN" altLang="en-US" sz="3400" b="1" dirty="0"/>
              <a:t>强迫症</a:t>
            </a:r>
            <a:endParaRPr lang="zh-CN" altLang="en-US" sz="3400" b="1" dirty="0"/>
          </a:p>
        </p:txBody>
      </p:sp>
      <p:sp>
        <p:nvSpPr>
          <p:cNvPr id="22531" name="文本占位符 22530"/>
          <p:cNvSpPr>
            <a:spLocks noGrp="1"/>
          </p:cNvSpPr>
          <p:nvPr>
            <p:ph type="body" idx="1"/>
          </p:nvPr>
        </p:nvSpPr>
        <p:spPr>
          <a:xfrm>
            <a:off x="611188" y="2017713"/>
            <a:ext cx="4248150" cy="4506912"/>
          </a:xfrm>
        </p:spPr>
        <p:txBody>
          <a:bodyPr/>
          <a:p>
            <a:pPr>
              <a:lnSpc>
                <a:spcPct val="120000"/>
              </a:lnSpc>
            </a:pPr>
            <a:r>
              <a:rPr lang="zh-CN" altLang="en-US" sz="2400" dirty="0"/>
              <a:t>指当事人主观体验到源于自我的某些观念和意向的出现是不必要的，或其重复出现是不恰当，</a:t>
            </a:r>
            <a:r>
              <a:rPr lang="en-US" altLang="zh-CN" sz="2400"/>
              <a:t>,</a:t>
            </a:r>
            <a:r>
              <a:rPr lang="zh-CN" altLang="en-US" sz="2400" dirty="0"/>
              <a:t>但又难以通过自己的意志努力加以抵制，从而引起强烈的紧张不安和严重的内心冲突伴随的某些重复动作和行为。</a:t>
            </a:r>
            <a:endParaRPr lang="zh-CN" altLang="en-US" sz="2400" dirty="0"/>
          </a:p>
        </p:txBody>
      </p:sp>
      <p:pic>
        <p:nvPicPr>
          <p:cNvPr id="22532" name="图片 22531" descr="qiangpozheng"/>
          <p:cNvPicPr>
            <a:picLocks noChangeAspect="1"/>
          </p:cNvPicPr>
          <p:nvPr/>
        </p:nvPicPr>
        <p:blipFill>
          <a:blip r:embed="rId1"/>
          <a:stretch>
            <a:fillRect/>
          </a:stretch>
        </p:blipFill>
        <p:spPr>
          <a:xfrm>
            <a:off x="5003800" y="2197100"/>
            <a:ext cx="3665538" cy="3482975"/>
          </a:xfrm>
          <a:prstGeom prst="rect">
            <a:avLst/>
          </a:prstGeom>
          <a:noFill/>
          <a:ln w="9525">
            <a:noFill/>
          </a:ln>
        </p:spPr>
      </p:pic>
      <p:pic>
        <p:nvPicPr>
          <p:cNvPr id="2" name="图片 1" descr="健促会会标"/>
          <p:cNvPicPr>
            <a:picLocks noChangeAspect="1"/>
          </p:cNvPicPr>
          <p:nvPr>
            <p:custDataLst>
              <p:tags r:id="rId2"/>
            </p:custDataLst>
          </p:nvPr>
        </p:nvPicPr>
        <p:blipFill>
          <a:blip r:embed="rId3"/>
          <a:stretch>
            <a:fillRect/>
          </a:stretch>
        </p:blipFill>
        <p:spPr>
          <a:xfrm>
            <a:off x="10795" y="34290"/>
            <a:ext cx="1061085" cy="920115"/>
          </a:xfrm>
          <a:prstGeom prst="rect">
            <a:avLst/>
          </a:prstGeom>
        </p:spPr>
      </p:pic>
      <p:sp>
        <p:nvSpPr>
          <p:cNvPr id="29" name="文本框 4"/>
          <p:cNvSpPr txBox="1">
            <a:spLocks noChangeArrowheads="1"/>
          </p:cNvSpPr>
          <p:nvPr>
            <p:custDataLst>
              <p:tags r:id="rId4"/>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标题 38913"/>
          <p:cNvSpPr>
            <a:spLocks noGrp="1"/>
          </p:cNvSpPr>
          <p:nvPr>
            <p:ph type="title"/>
          </p:nvPr>
        </p:nvSpPr>
        <p:spPr/>
        <p:txBody>
          <a:bodyPr vert="horz" wrap="square" lIns="91440" tIns="45720" rIns="91440" bIns="45720" anchor="b" anchorCtr="0"/>
          <a:p>
            <a:r>
              <a:rPr lang="zh-CN" altLang="en-US" sz="3200" b="1" dirty="0"/>
              <a:t>强迫症的表现</a:t>
            </a:r>
            <a:endParaRPr lang="zh-CN" altLang="en-US" sz="3200" b="1" dirty="0"/>
          </a:p>
        </p:txBody>
      </p:sp>
      <p:sp>
        <p:nvSpPr>
          <p:cNvPr id="38915" name="文本占位符 38914"/>
          <p:cNvSpPr>
            <a:spLocks noGrp="1"/>
          </p:cNvSpPr>
          <p:nvPr>
            <p:ph type="body" idx="1"/>
          </p:nvPr>
        </p:nvSpPr>
        <p:spPr>
          <a:xfrm>
            <a:off x="1182688" y="2017713"/>
            <a:ext cx="7772400" cy="4579937"/>
          </a:xfrm>
        </p:spPr>
        <p:txBody>
          <a:bodyPr/>
          <a:p>
            <a:pPr>
              <a:lnSpc>
                <a:spcPct val="110000"/>
              </a:lnSpc>
            </a:pPr>
            <a:r>
              <a:rPr lang="zh-CN" altLang="en-US" sz="2400" b="1" dirty="0">
                <a:solidFill>
                  <a:srgbClr val="000099"/>
                </a:solidFill>
              </a:rPr>
              <a:t>强迫观念</a:t>
            </a:r>
            <a:r>
              <a:rPr lang="en-US" altLang="zh-CN" sz="2400"/>
              <a:t>:</a:t>
            </a:r>
            <a:r>
              <a:rPr lang="zh-CN" altLang="en-US" sz="2400" dirty="0"/>
              <a:t>强迫疑虑，强迫对立观念和穷思竭虑</a:t>
            </a:r>
            <a:endParaRPr lang="zh-CN" altLang="en-US" sz="2400" dirty="0"/>
          </a:p>
          <a:p>
            <a:pPr>
              <a:lnSpc>
                <a:spcPct val="110000"/>
              </a:lnSpc>
            </a:pPr>
            <a:r>
              <a:rPr lang="zh-CN" altLang="en-US" sz="2400" b="1" dirty="0">
                <a:solidFill>
                  <a:srgbClr val="000099"/>
                </a:solidFill>
              </a:rPr>
              <a:t>强迫情绪</a:t>
            </a:r>
            <a:r>
              <a:rPr lang="en-US" altLang="zh-CN" sz="2400" b="1">
                <a:solidFill>
                  <a:srgbClr val="000099"/>
                </a:solidFill>
              </a:rPr>
              <a:t>:</a:t>
            </a:r>
            <a:r>
              <a:rPr lang="zh-CN" altLang="en-US" sz="2400" dirty="0"/>
              <a:t>出现某些难以控制的不必要的担心，如担心丧失自制会做出违法，不道德行为或精神失常等</a:t>
            </a:r>
            <a:r>
              <a:rPr lang="zh-CN" altLang="en-US" sz="2400"/>
              <a:t>   </a:t>
            </a:r>
            <a:endParaRPr lang="zh-CN" altLang="en-US" sz="2400"/>
          </a:p>
          <a:p>
            <a:pPr>
              <a:lnSpc>
                <a:spcPct val="110000"/>
              </a:lnSpc>
            </a:pPr>
            <a:r>
              <a:rPr lang="zh-CN" altLang="en-US" sz="2400" b="1" dirty="0">
                <a:solidFill>
                  <a:srgbClr val="000099"/>
                </a:solidFill>
              </a:rPr>
              <a:t>强迫意向</a:t>
            </a:r>
            <a:r>
              <a:rPr lang="en-US" altLang="zh-CN" sz="2400" b="1">
                <a:solidFill>
                  <a:srgbClr val="000099"/>
                </a:solidFill>
              </a:rPr>
              <a:t>:</a:t>
            </a:r>
            <a:r>
              <a:rPr lang="zh-CN" altLang="en-US" sz="2400" dirty="0"/>
              <a:t>感到内心有某种强烈的内在驱使力或立即行动的冲动感，但从不表现为行为，却使患者深感紧张</a:t>
            </a:r>
            <a:r>
              <a:rPr lang="en-US" altLang="zh-CN" sz="2400"/>
              <a:t>,</a:t>
            </a:r>
            <a:r>
              <a:rPr lang="zh-CN" altLang="en-US" sz="2400" dirty="0"/>
              <a:t>担心和痛苦。如过马路时，想到冲向正在驶过的汽车等等</a:t>
            </a:r>
            <a:endParaRPr lang="zh-CN" altLang="en-US" sz="2400"/>
          </a:p>
          <a:p>
            <a:pPr>
              <a:lnSpc>
                <a:spcPct val="110000"/>
              </a:lnSpc>
            </a:pPr>
            <a:r>
              <a:rPr lang="zh-CN" altLang="en-US" sz="2400" b="1" dirty="0">
                <a:solidFill>
                  <a:srgbClr val="000099"/>
                </a:solidFill>
              </a:rPr>
              <a:t>强迫行为</a:t>
            </a:r>
            <a:r>
              <a:rPr lang="en-US" altLang="zh-CN" sz="2400" b="1">
                <a:solidFill>
                  <a:srgbClr val="000099"/>
                </a:solidFill>
              </a:rPr>
              <a:t>:</a:t>
            </a:r>
            <a:r>
              <a:rPr lang="zh-CN" altLang="en-US" sz="2400" dirty="0"/>
              <a:t>患者屈从或对抗强迫观念而表现出来的重复进行的动作或仪式行为。如反复洗手、强迫检查、强迫性的仪式动作、计数</a:t>
            </a:r>
            <a:endParaRPr lang="zh-CN" altLang="en-US" sz="2400" dirty="0"/>
          </a:p>
          <a:p>
            <a:pPr>
              <a:lnSpc>
                <a:spcPct val="110000"/>
              </a:lnSpc>
            </a:pPr>
            <a:endParaRPr lang="zh-CN" altLang="en-US" sz="24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5" name="文本占位符 49154"/>
          <p:cNvSpPr>
            <a:spLocks noGrp="1"/>
          </p:cNvSpPr>
          <p:nvPr>
            <p:ph type="body" idx="1"/>
          </p:nvPr>
        </p:nvSpPr>
        <p:spPr/>
        <p:txBody>
          <a:bodyPr/>
          <a:p>
            <a:pPr>
              <a:lnSpc>
                <a:spcPct val="80000"/>
              </a:lnSpc>
            </a:pPr>
            <a:r>
              <a:rPr lang="zh-CN" altLang="en-US" sz="2400" dirty="0"/>
              <a:t>王某，女，初二学生。</a:t>
            </a:r>
            <a:r>
              <a:rPr lang="zh-CN" altLang="en-US" sz="2000" dirty="0"/>
              <a:t>性格内向孤僻、自责自卑，经常胡思乱想，有很深的罪恶感</a:t>
            </a:r>
            <a:endParaRPr lang="zh-CN" altLang="en-US" sz="2000" dirty="0"/>
          </a:p>
          <a:p>
            <a:pPr>
              <a:lnSpc>
                <a:spcPct val="80000"/>
              </a:lnSpc>
            </a:pPr>
            <a:r>
              <a:rPr lang="zh-CN" altLang="en-US" sz="2000" dirty="0"/>
              <a:t>骑自行车时认为奶奶会被车撞死</a:t>
            </a:r>
            <a:endParaRPr lang="zh-CN" altLang="en-US" sz="2000" dirty="0"/>
          </a:p>
          <a:p>
            <a:pPr>
              <a:lnSpc>
                <a:spcPct val="80000"/>
              </a:lnSpc>
            </a:pPr>
            <a:r>
              <a:rPr lang="zh-CN" altLang="en-US" sz="2000" dirty="0"/>
              <a:t>与同学谈话时认为自己的圆珠笔芯会把同学的眼睛戳瞎</a:t>
            </a:r>
            <a:endParaRPr lang="zh-CN" altLang="en-US" sz="2000" dirty="0"/>
          </a:p>
          <a:p>
            <a:pPr>
              <a:lnSpc>
                <a:spcPct val="80000"/>
              </a:lnSpc>
            </a:pPr>
            <a:r>
              <a:rPr lang="zh-CN" altLang="en-US" sz="2000" dirty="0"/>
              <a:t>常担心家中电器会起火</a:t>
            </a:r>
            <a:endParaRPr lang="zh-CN" altLang="en-US" sz="2000" dirty="0"/>
          </a:p>
          <a:p>
            <a:pPr>
              <a:lnSpc>
                <a:spcPct val="80000"/>
              </a:lnSpc>
            </a:pPr>
            <a:r>
              <a:rPr lang="zh-CN" altLang="en-US" sz="2000" dirty="0"/>
              <a:t>常反复洗手</a:t>
            </a:r>
            <a:endParaRPr lang="zh-CN" altLang="en-US" sz="2000" dirty="0"/>
          </a:p>
          <a:p>
            <a:pPr>
              <a:lnSpc>
                <a:spcPct val="80000"/>
              </a:lnSpc>
              <a:buNone/>
            </a:pPr>
            <a:r>
              <a:rPr lang="zh-CN" altLang="en-US" sz="2000" dirty="0"/>
              <a:t>原因</a:t>
            </a:r>
            <a:endParaRPr lang="zh-CN" altLang="en-US" sz="2000" dirty="0"/>
          </a:p>
          <a:p>
            <a:pPr>
              <a:lnSpc>
                <a:spcPct val="80000"/>
              </a:lnSpc>
              <a:buNone/>
            </a:pPr>
            <a:r>
              <a:rPr lang="zh-CN" altLang="en-US" sz="2000" dirty="0"/>
              <a:t>父母分居，感情一直不好</a:t>
            </a:r>
            <a:endParaRPr lang="zh-CN" altLang="en-US" sz="2000" dirty="0"/>
          </a:p>
          <a:p>
            <a:pPr>
              <a:lnSpc>
                <a:spcPct val="80000"/>
              </a:lnSpc>
              <a:buNone/>
            </a:pPr>
            <a:r>
              <a:rPr lang="en-US" altLang="zh-CN" sz="2000"/>
              <a:t>6</a:t>
            </a:r>
            <a:r>
              <a:rPr lang="zh-CN" altLang="en-US" sz="2000" dirty="0"/>
              <a:t>岁时曾亲眼目睹一个小男孩在水中溺死的惨状</a:t>
            </a:r>
            <a:endParaRPr lang="zh-CN" altLang="en-US" sz="2000" dirty="0"/>
          </a:p>
          <a:p>
            <a:pPr>
              <a:lnSpc>
                <a:spcPct val="80000"/>
              </a:lnSpc>
              <a:buNone/>
            </a:pPr>
            <a:r>
              <a:rPr lang="zh-CN" altLang="en-US" sz="2000" dirty="0"/>
              <a:t>学习成绩一般，理科听不懂</a:t>
            </a:r>
            <a:endParaRPr lang="zh-CN" altLang="en-US" sz="2000" dirty="0"/>
          </a:p>
          <a:p>
            <a:pPr>
              <a:lnSpc>
                <a:spcPct val="80000"/>
              </a:lnSpc>
              <a:buNone/>
            </a:pPr>
            <a:r>
              <a:rPr lang="zh-CN" altLang="en-US" sz="2000" dirty="0"/>
              <a:t>认为自己长相一般，有青春痘</a:t>
            </a:r>
            <a:endParaRPr lang="zh-CN" altLang="en-US" sz="2000" dirty="0"/>
          </a:p>
        </p:txBody>
      </p:sp>
      <p:sp>
        <p:nvSpPr>
          <p:cNvPr id="49156" name="标题 49155"/>
          <p:cNvSpPr>
            <a:spLocks noGrp="1"/>
          </p:cNvSpPr>
          <p:nvPr>
            <p:ph type="title"/>
          </p:nvPr>
        </p:nvSpPr>
        <p:spPr>
          <a:xfrm>
            <a:off x="1150938" y="765175"/>
            <a:ext cx="7793037" cy="911225"/>
          </a:xfrm>
        </p:spPr>
        <p:txBody>
          <a:bodyPr vert="horz" wrap="square" lIns="91440" tIns="45720" rIns="91440" bIns="45720" anchor="ctr" anchorCtr="0"/>
          <a:p>
            <a:r>
              <a:rPr lang="zh-CN" altLang="en-US" sz="3200" b="1" dirty="0"/>
              <a:t>案例</a:t>
            </a:r>
            <a:r>
              <a:rPr lang="en-US" altLang="zh-CN" sz="3200" b="1"/>
              <a:t>6</a:t>
            </a:r>
            <a:r>
              <a:rPr lang="zh-CN" altLang="en-US" sz="3200" b="1" dirty="0"/>
              <a:t>：走出血色恐怖的花季少女</a:t>
            </a:r>
            <a:endParaRPr lang="zh-CN" altLang="en-US" sz="3200" b="1"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中学生心理问题如果不及时解决，会有哪些害处?</a:t>
            </a:r>
            <a:endParaRPr lang="zh-CN" altLang="en-US"/>
          </a:p>
        </p:txBody>
      </p:sp>
      <p:sp>
        <p:nvSpPr>
          <p:cNvPr id="3" name="内容占位符 2"/>
          <p:cNvSpPr>
            <a:spLocks noGrp="1"/>
          </p:cNvSpPr>
          <p:nvPr>
            <p:ph idx="1"/>
          </p:nvPr>
        </p:nvSpPr>
        <p:spPr/>
        <p:txBody>
          <a:bodyPr/>
          <a:p>
            <a:r>
              <a:rPr lang="zh-CN" altLang="en-US">
                <a:sym typeface="+mn-ea"/>
              </a:rPr>
              <a:t>孩子一旦出现了心理问题，父母一定要及时带孩子做心理咨询，并随时关注孩子的心理动态，以便及时给予</a:t>
            </a:r>
            <a:r>
              <a:rPr lang="zh-CN" altLang="en-US">
                <a:sym typeface="+mn-ea"/>
              </a:rPr>
              <a:t>专业干预。</a:t>
            </a:r>
            <a:endParaRPr lang="zh-CN" altLang="en-US"/>
          </a:p>
          <a:p>
            <a:endParaRPr lang="zh-CN" altLang="en-US"/>
          </a:p>
        </p:txBody>
      </p:sp>
      <p:pic>
        <p:nvPicPr>
          <p:cNvPr id="4" name="图片 3"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标题 50177"/>
          <p:cNvSpPr>
            <a:spLocks noGrp="1"/>
          </p:cNvSpPr>
          <p:nvPr>
            <p:ph type="title"/>
          </p:nvPr>
        </p:nvSpPr>
        <p:spPr>
          <a:xfrm>
            <a:off x="1350963" y="620713"/>
            <a:ext cx="7793037" cy="1462087"/>
          </a:xfrm>
        </p:spPr>
        <p:txBody>
          <a:bodyPr vert="horz" wrap="square" lIns="91440" tIns="45720" rIns="91440" bIns="45720" anchor="ctr" anchorCtr="0"/>
          <a:p>
            <a:r>
              <a:rPr lang="zh-CN" altLang="en-US" sz="3200" b="1" dirty="0"/>
              <a:t>咨询步骤</a:t>
            </a:r>
            <a:endParaRPr lang="zh-CN" altLang="en-US" sz="3200" b="1" dirty="0"/>
          </a:p>
        </p:txBody>
      </p:sp>
      <p:sp>
        <p:nvSpPr>
          <p:cNvPr id="50179" name="文本占位符 50178"/>
          <p:cNvSpPr>
            <a:spLocks noGrp="1"/>
          </p:cNvSpPr>
          <p:nvPr>
            <p:ph type="body" idx="1"/>
          </p:nvPr>
        </p:nvSpPr>
        <p:spPr>
          <a:xfrm>
            <a:off x="1371600" y="2205038"/>
            <a:ext cx="7772400" cy="4114800"/>
          </a:xfrm>
        </p:spPr>
        <p:txBody>
          <a:bodyPr/>
          <a:p>
            <a:r>
              <a:rPr lang="zh-CN" altLang="en-US" sz="2800" dirty="0"/>
              <a:t>建立信任</a:t>
            </a:r>
            <a:endParaRPr lang="zh-CN" altLang="en-US" sz="2800" dirty="0"/>
          </a:p>
          <a:p>
            <a:r>
              <a:rPr lang="zh-CN" altLang="en-US" sz="2800" dirty="0"/>
              <a:t>倾听、探讨原因</a:t>
            </a:r>
            <a:endParaRPr lang="zh-CN" altLang="en-US" sz="2800" dirty="0"/>
          </a:p>
          <a:p>
            <a:r>
              <a:rPr lang="zh-CN" altLang="en-US" sz="2800" dirty="0"/>
              <a:t>父母少争吵、多关爱</a:t>
            </a:r>
            <a:endParaRPr lang="zh-CN" altLang="en-US" sz="2800" dirty="0"/>
          </a:p>
          <a:p>
            <a:r>
              <a:rPr lang="zh-CN" altLang="en-US" sz="2800" dirty="0"/>
              <a:t>转移注意力</a:t>
            </a:r>
            <a:endParaRPr lang="zh-CN" altLang="en-US" sz="2800" dirty="0"/>
          </a:p>
          <a:p>
            <a:r>
              <a:rPr lang="zh-CN" altLang="en-US" sz="2800" dirty="0"/>
              <a:t>多诉说常绘画、宣泄情绪</a:t>
            </a:r>
            <a:endParaRPr lang="zh-CN" altLang="en-US" sz="2800" dirty="0"/>
          </a:p>
          <a:p>
            <a:r>
              <a:rPr lang="zh-CN" altLang="en-US" sz="2800" dirty="0"/>
              <a:t>减轻压力</a:t>
            </a:r>
            <a:endParaRPr lang="zh-CN" altLang="en-US" sz="2800" dirty="0"/>
          </a:p>
          <a:p>
            <a:endParaRPr lang="zh-CN" altLang="en-US" sz="2800" dirty="0"/>
          </a:p>
          <a:p>
            <a:endParaRPr lang="zh-CN" altLang="en-US" sz="2800" dirty="0"/>
          </a:p>
          <a:p>
            <a:endParaRPr lang="zh-CN" altLang="en-US" sz="2800" dirty="0"/>
          </a:p>
          <a:p>
            <a:endParaRPr lang="zh-CN" altLang="en-US" sz="2800" dirty="0"/>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FF9999"/>
            </a:gs>
            <a:gs pos="100000">
              <a:srgbClr val="FFCCFF"/>
            </a:gs>
          </a:gsLst>
          <a:lin ang="5400000" scaled="1"/>
          <a:tileRect/>
        </a:gradFill>
        <a:effectLst/>
      </p:bgPr>
    </p:bg>
    <p:spTree>
      <p:nvGrpSpPr>
        <p:cNvPr id="1" name=""/>
        <p:cNvGrpSpPr/>
        <p:nvPr/>
      </p:nvGrpSpPr>
      <p:grpSpPr/>
      <p:sp>
        <p:nvSpPr>
          <p:cNvPr id="57347" name="文本占位符 57346"/>
          <p:cNvSpPr>
            <a:spLocks noGrp="1"/>
          </p:cNvSpPr>
          <p:nvPr>
            <p:ph type="body" idx="1"/>
          </p:nvPr>
        </p:nvSpPr>
        <p:spPr>
          <a:xfrm>
            <a:off x="1116013" y="908050"/>
            <a:ext cx="7772400" cy="4114800"/>
          </a:xfrm>
        </p:spPr>
        <p:txBody>
          <a:bodyPr/>
          <a:p>
            <a:pPr>
              <a:lnSpc>
                <a:spcPct val="70000"/>
              </a:lnSpc>
              <a:buNone/>
            </a:pPr>
            <a:r>
              <a:rPr lang="en-US" altLang="zh-CN" sz="2800" b="1" dirty="0">
                <a:solidFill>
                  <a:srgbClr val="000099"/>
                </a:solidFill>
              </a:rPr>
              <a:t>    </a:t>
            </a:r>
            <a:r>
              <a:rPr lang="zh-CN" altLang="en-US" sz="2800" b="1" dirty="0">
                <a:solidFill>
                  <a:srgbClr val="000099"/>
                </a:solidFill>
              </a:rPr>
              <a:t>让生活失去色彩的，不是伤痛，</a:t>
            </a:r>
            <a:r>
              <a:rPr lang="en-US" altLang="zh-CN" sz="2800" b="1" dirty="0">
                <a:solidFill>
                  <a:srgbClr val="000099"/>
                </a:solidFill>
              </a:rPr>
              <a:t>  </a:t>
            </a:r>
            <a:br>
              <a:rPr lang="en-US" altLang="zh-CN" sz="2800" b="1" dirty="0">
                <a:solidFill>
                  <a:srgbClr val="000099"/>
                </a:solidFill>
              </a:rPr>
            </a:br>
            <a:br>
              <a:rPr lang="en-US" altLang="zh-CN" sz="2800" b="1" dirty="0">
                <a:solidFill>
                  <a:srgbClr val="000099"/>
                </a:solidFill>
              </a:rPr>
            </a:br>
            <a:r>
              <a:rPr lang="zh-CN" altLang="en-US" sz="2800" b="1" dirty="0">
                <a:solidFill>
                  <a:srgbClr val="000099"/>
                </a:solidFill>
              </a:rPr>
              <a:t>而是内心世界的困惑；</a:t>
            </a:r>
            <a:r>
              <a:rPr lang="en-US" altLang="zh-CN" sz="2800" b="1" dirty="0">
                <a:solidFill>
                  <a:srgbClr val="000099"/>
                </a:solidFill>
              </a:rPr>
              <a:t>  </a:t>
            </a:r>
            <a:br>
              <a:rPr lang="en-US" altLang="zh-CN" sz="2800" b="1" dirty="0">
                <a:solidFill>
                  <a:srgbClr val="000099"/>
                </a:solidFill>
              </a:rPr>
            </a:br>
            <a:br>
              <a:rPr lang="en-US" altLang="zh-CN" sz="2800" b="1" dirty="0">
                <a:solidFill>
                  <a:srgbClr val="000099"/>
                </a:solidFill>
              </a:rPr>
            </a:br>
            <a:r>
              <a:rPr lang="zh-CN" altLang="en-US" sz="2800" b="1" dirty="0">
                <a:solidFill>
                  <a:srgbClr val="000099"/>
                </a:solidFill>
              </a:rPr>
              <a:t>让脸上失去笑容的，不是磨难，</a:t>
            </a:r>
            <a:r>
              <a:rPr lang="en-US" altLang="zh-CN" sz="2800" b="1" dirty="0">
                <a:solidFill>
                  <a:srgbClr val="000099"/>
                </a:solidFill>
              </a:rPr>
              <a:t>  </a:t>
            </a:r>
            <a:br>
              <a:rPr lang="en-US" altLang="zh-CN" sz="2800" b="1" dirty="0">
                <a:solidFill>
                  <a:srgbClr val="000099"/>
                </a:solidFill>
              </a:rPr>
            </a:br>
            <a:br>
              <a:rPr lang="en-US" altLang="zh-CN" sz="2800" b="1" dirty="0">
                <a:solidFill>
                  <a:srgbClr val="000099"/>
                </a:solidFill>
              </a:rPr>
            </a:br>
            <a:r>
              <a:rPr lang="zh-CN" altLang="en-US" sz="2800" b="1" dirty="0">
                <a:solidFill>
                  <a:srgbClr val="000099"/>
                </a:solidFill>
              </a:rPr>
              <a:t>而是禁闭心灵的缄默；</a:t>
            </a:r>
            <a:r>
              <a:rPr lang="en-US" altLang="zh-CN" sz="2800" b="1" dirty="0">
                <a:solidFill>
                  <a:srgbClr val="000099"/>
                </a:solidFill>
              </a:rPr>
              <a:t>  </a:t>
            </a:r>
            <a:br>
              <a:rPr lang="en-US" altLang="zh-CN" sz="2800" b="1" dirty="0">
                <a:solidFill>
                  <a:srgbClr val="000099"/>
                </a:solidFill>
              </a:rPr>
            </a:br>
            <a:br>
              <a:rPr lang="en-US" altLang="zh-CN" sz="2800" b="1" dirty="0">
                <a:solidFill>
                  <a:srgbClr val="000099"/>
                </a:solidFill>
              </a:rPr>
            </a:br>
            <a:r>
              <a:rPr lang="zh-CN" altLang="en-US" sz="2800" b="1" dirty="0">
                <a:solidFill>
                  <a:srgbClr val="000099"/>
                </a:solidFill>
              </a:rPr>
              <a:t>没有谁的心灵永远一尘不染</a:t>
            </a:r>
            <a:r>
              <a:rPr lang="en-US" altLang="zh-CN" sz="2800" b="1" dirty="0">
                <a:solidFill>
                  <a:srgbClr val="000099"/>
                </a:solidFill>
              </a:rPr>
              <a:t>  </a:t>
            </a:r>
            <a:br>
              <a:rPr lang="en-US" altLang="zh-CN" sz="2800" b="1" dirty="0">
                <a:solidFill>
                  <a:srgbClr val="000099"/>
                </a:solidFill>
              </a:rPr>
            </a:br>
            <a:br>
              <a:rPr lang="en-US" altLang="zh-CN" sz="2800" b="1" dirty="0">
                <a:solidFill>
                  <a:srgbClr val="000099"/>
                </a:solidFill>
              </a:rPr>
            </a:br>
            <a:r>
              <a:rPr lang="zh-CN" altLang="en-US" sz="2800" b="1" dirty="0">
                <a:solidFill>
                  <a:srgbClr val="000099"/>
                </a:solidFill>
              </a:rPr>
              <a:t>战胜自我，拥抱健康</a:t>
            </a:r>
            <a:r>
              <a:rPr lang="en-US" altLang="zh-CN" sz="2800" b="1" dirty="0">
                <a:solidFill>
                  <a:srgbClr val="000099"/>
                </a:solidFill>
              </a:rPr>
              <a:t>  </a:t>
            </a:r>
            <a:br>
              <a:rPr lang="en-US" altLang="zh-CN" sz="2800" b="1" dirty="0">
                <a:solidFill>
                  <a:srgbClr val="000099"/>
                </a:solidFill>
              </a:rPr>
            </a:br>
            <a:br>
              <a:rPr lang="en-US" altLang="zh-CN" sz="2800" b="1" dirty="0">
                <a:solidFill>
                  <a:srgbClr val="000099"/>
                </a:solidFill>
              </a:rPr>
            </a:br>
            <a:r>
              <a:rPr lang="zh-CN" altLang="en-US" sz="2800" b="1" dirty="0">
                <a:solidFill>
                  <a:srgbClr val="000099"/>
                </a:solidFill>
              </a:rPr>
              <a:t>沟通，消除隔阂，</a:t>
            </a:r>
            <a:r>
              <a:rPr lang="en-US" altLang="zh-CN" sz="2800" b="1" dirty="0">
                <a:solidFill>
                  <a:srgbClr val="000099"/>
                </a:solidFill>
              </a:rPr>
              <a:t>  </a:t>
            </a:r>
            <a:br>
              <a:rPr lang="en-US" altLang="zh-CN" sz="2800" b="1" dirty="0">
                <a:solidFill>
                  <a:srgbClr val="000099"/>
                </a:solidFill>
              </a:rPr>
            </a:br>
            <a:br>
              <a:rPr lang="en-US" altLang="zh-CN" sz="2800" b="1" dirty="0">
                <a:solidFill>
                  <a:srgbClr val="000099"/>
                </a:solidFill>
              </a:rPr>
            </a:br>
            <a:r>
              <a:rPr lang="zh-CN" altLang="en-US" sz="2800" b="1" dirty="0">
                <a:solidFill>
                  <a:srgbClr val="000099"/>
                </a:solidFill>
              </a:rPr>
              <a:t>真诚，融化壁垒，</a:t>
            </a:r>
            <a:r>
              <a:rPr lang="en-US" altLang="zh-CN" sz="2800" b="1" dirty="0">
                <a:solidFill>
                  <a:srgbClr val="000099"/>
                </a:solidFill>
              </a:rPr>
              <a:t>  </a:t>
            </a:r>
            <a:br>
              <a:rPr lang="en-US" altLang="zh-CN" sz="2800" b="1" dirty="0">
                <a:solidFill>
                  <a:srgbClr val="000099"/>
                </a:solidFill>
              </a:rPr>
            </a:br>
            <a:br>
              <a:rPr lang="en-US" altLang="zh-CN" sz="2800" b="1" dirty="0">
                <a:solidFill>
                  <a:srgbClr val="000099"/>
                </a:solidFill>
              </a:rPr>
            </a:br>
            <a:r>
              <a:rPr lang="zh-CN" altLang="en-US" sz="2800" b="1" dirty="0">
                <a:solidFill>
                  <a:srgbClr val="000099"/>
                </a:solidFill>
              </a:rPr>
              <a:t>健康人生，从心开始</a:t>
            </a:r>
            <a:r>
              <a:rPr lang="en-US" altLang="zh-CN" sz="2800" b="1">
                <a:solidFill>
                  <a:srgbClr val="000099"/>
                </a:solidFill>
                <a:latin typeface="Arial" panose="020B0604020202020204" pitchFamily="34" charset="0"/>
              </a:rPr>
              <a:t>……</a:t>
            </a:r>
            <a:r>
              <a:rPr lang="en-US" altLang="zh-CN" sz="2800" b="1">
                <a:solidFill>
                  <a:srgbClr val="000099"/>
                </a:solidFill>
              </a:rPr>
              <a:t>  </a:t>
            </a:r>
            <a:endParaRPr lang="en-US" altLang="zh-CN" sz="2800" b="1">
              <a:solidFill>
                <a:srgbClr val="000099"/>
              </a:solidFill>
            </a:endParaRPr>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FF9999"/>
            </a:gs>
            <a:gs pos="100000">
              <a:srgbClr val="FFCCFF"/>
            </a:gs>
          </a:gsLst>
          <a:lin ang="5400000" scaled="1"/>
          <a:tileRect/>
        </a:gradFill>
        <a:effectLst/>
      </p:bgPr>
    </p:bg>
    <p:spTree>
      <p:nvGrpSpPr>
        <p:cNvPr id="1" name=""/>
        <p:cNvGrpSpPr/>
        <p:nvPr/>
      </p:nvGrpSpPr>
      <p:grpSpPr/>
      <p:sp>
        <p:nvSpPr>
          <p:cNvPr id="62467" name="文本占位符 62466"/>
          <p:cNvSpPr>
            <a:spLocks noGrp="1"/>
          </p:cNvSpPr>
          <p:nvPr>
            <p:ph type="body" idx="1"/>
          </p:nvPr>
        </p:nvSpPr>
        <p:spPr>
          <a:xfrm>
            <a:off x="685800" y="620395"/>
            <a:ext cx="7772400" cy="4114800"/>
          </a:xfrm>
        </p:spPr>
        <p:txBody>
          <a:bodyPr/>
          <a:p>
            <a:pPr algn="ctr">
              <a:buNone/>
            </a:pPr>
            <a:endParaRPr lang="en-US" altLang="zh-CN" sz="4000" b="1" i="1" dirty="0">
              <a:solidFill>
                <a:srgbClr val="000099"/>
              </a:solidFill>
            </a:endParaRPr>
          </a:p>
          <a:p>
            <a:pPr algn="ctr">
              <a:buNone/>
            </a:pPr>
            <a:r>
              <a:rPr lang="zh-CN" altLang="en-US" sz="4000" b="1" i="1" dirty="0">
                <a:solidFill>
                  <a:srgbClr val="000099"/>
                </a:solidFill>
              </a:rPr>
              <a:t>谢谢</a:t>
            </a:r>
            <a:r>
              <a:rPr lang="zh-CN" altLang="en-US" sz="4000" b="1" i="1" dirty="0">
                <a:solidFill>
                  <a:srgbClr val="000099"/>
                </a:solidFill>
              </a:rPr>
              <a:t>聆听！</a:t>
            </a:r>
            <a:endParaRPr lang="zh-CN" altLang="en-US" sz="4000" b="1" i="1" dirty="0">
              <a:solidFill>
                <a:srgbClr val="000099"/>
              </a:solidFill>
            </a:endParaRPr>
          </a:p>
          <a:p>
            <a:pPr algn="ctr">
              <a:buNone/>
            </a:pPr>
            <a:r>
              <a:rPr lang="zh-CN" altLang="en-US" sz="4000" b="1" i="1" dirty="0">
                <a:solidFill>
                  <a:srgbClr val="000099"/>
                </a:solidFill>
              </a:rPr>
              <a:t>祝愿你迈好进入中学的</a:t>
            </a:r>
            <a:r>
              <a:rPr lang="zh-CN" altLang="en-US" sz="4000" b="1" i="1" dirty="0">
                <a:solidFill>
                  <a:srgbClr val="000099"/>
                </a:solidFill>
              </a:rPr>
              <a:t>第一步！</a:t>
            </a:r>
            <a:endParaRPr lang="zh-CN" altLang="en-US" sz="4000" b="1" i="1" dirty="0">
              <a:solidFill>
                <a:srgbClr val="000099"/>
              </a:solidFill>
            </a:endParaRPr>
          </a:p>
          <a:p>
            <a:pPr algn="ctr">
              <a:buNone/>
            </a:pPr>
            <a:r>
              <a:rPr lang="zh-CN" altLang="en-US" sz="4000" b="1" i="1" dirty="0">
                <a:solidFill>
                  <a:srgbClr val="000099"/>
                </a:solidFill>
              </a:rPr>
              <a:t>做永远阳光自信的</a:t>
            </a:r>
            <a:r>
              <a:rPr lang="zh-CN" altLang="en-US" sz="4000" b="1" i="1" dirty="0">
                <a:solidFill>
                  <a:srgbClr val="000099"/>
                </a:solidFill>
              </a:rPr>
              <a:t>自己！</a:t>
            </a:r>
            <a:endParaRPr lang="zh-CN" altLang="en-US" sz="4000" b="1" i="1" dirty="0">
              <a:solidFill>
                <a:srgbClr val="000099"/>
              </a:solidFill>
            </a:endParaRPr>
          </a:p>
        </p:txBody>
      </p:sp>
      <p:sp>
        <p:nvSpPr>
          <p:cNvPr id="29" name="文本框 4"/>
          <p:cNvSpPr txBox="1">
            <a:spLocks noChangeArrowheads="1"/>
          </p:cNvSpPr>
          <p:nvPr>
            <p:custDataLst>
              <p:tags r:id="rId1"/>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标题 3073"/>
          <p:cNvSpPr>
            <a:spLocks noGrp="1"/>
          </p:cNvSpPr>
          <p:nvPr>
            <p:ph type="title"/>
          </p:nvPr>
        </p:nvSpPr>
        <p:spPr>
          <a:xfrm>
            <a:off x="1892300" y="214313"/>
            <a:ext cx="7793038" cy="1462087"/>
          </a:xfrm>
        </p:spPr>
        <p:txBody>
          <a:bodyPr vert="horz" wrap="square" lIns="91440" tIns="45720" rIns="91440" bIns="45720" anchor="b" anchorCtr="0"/>
          <a:p>
            <a:r>
              <a:rPr lang="zh-CN" altLang="en-US" sz="3600" b="1" dirty="0"/>
              <a:t>一、现 状</a:t>
            </a:r>
            <a:endParaRPr lang="zh-CN" altLang="en-US" sz="3600" b="1" dirty="0"/>
          </a:p>
        </p:txBody>
      </p:sp>
      <p:sp>
        <p:nvSpPr>
          <p:cNvPr id="3075" name="文本占位符 3074"/>
          <p:cNvSpPr>
            <a:spLocks noGrp="1"/>
          </p:cNvSpPr>
          <p:nvPr>
            <p:ph type="body" idx="1"/>
          </p:nvPr>
        </p:nvSpPr>
        <p:spPr>
          <a:xfrm>
            <a:off x="1182688" y="2017713"/>
            <a:ext cx="6126162" cy="3787775"/>
          </a:xfrm>
        </p:spPr>
        <p:txBody>
          <a:bodyPr/>
          <a:p>
            <a:pPr>
              <a:lnSpc>
                <a:spcPct val="120000"/>
              </a:lnSpc>
            </a:pPr>
            <a:r>
              <a:rPr lang="zh-CN" altLang="en-US" sz="2800" dirty="0"/>
              <a:t>据新华社最近报道：“目前</a:t>
            </a:r>
            <a:r>
              <a:rPr lang="en-US" altLang="zh-CN" sz="2800"/>
              <a:t>35</a:t>
            </a:r>
            <a:r>
              <a:rPr lang="zh-CN" altLang="en-US" sz="2800" dirty="0"/>
              <a:t>％的青少年具有心理异常表现。” </a:t>
            </a:r>
            <a:endParaRPr lang="zh-CN" altLang="en-US" sz="2800" dirty="0"/>
          </a:p>
          <a:p>
            <a:pPr>
              <a:lnSpc>
                <a:spcPct val="120000"/>
              </a:lnSpc>
            </a:pPr>
            <a:r>
              <a:rPr lang="zh-CN" altLang="en-US" sz="2800" dirty="0"/>
              <a:t> 初中占</a:t>
            </a:r>
            <a:r>
              <a:rPr lang="en-US" altLang="zh-CN" sz="2800"/>
              <a:t>15</a:t>
            </a:r>
            <a:r>
              <a:rPr lang="zh-CN" altLang="en-US" sz="2800" dirty="0"/>
              <a:t>％</a:t>
            </a:r>
            <a:endParaRPr lang="zh-CN" altLang="en-US" sz="2800" dirty="0"/>
          </a:p>
          <a:p>
            <a:pPr>
              <a:lnSpc>
                <a:spcPct val="120000"/>
              </a:lnSpc>
              <a:buNone/>
            </a:pPr>
            <a:r>
              <a:rPr lang="zh-CN" altLang="en-US" sz="2800" dirty="0"/>
              <a:t>    高中占</a:t>
            </a:r>
            <a:r>
              <a:rPr lang="en-US" altLang="zh-CN" sz="2800"/>
              <a:t>20</a:t>
            </a:r>
            <a:r>
              <a:rPr lang="zh-CN" altLang="en-US" sz="2800" dirty="0"/>
              <a:t>％</a:t>
            </a:r>
            <a:endParaRPr lang="zh-CN" altLang="en-US" sz="2800" dirty="0"/>
          </a:p>
          <a:p>
            <a:pPr>
              <a:lnSpc>
                <a:spcPct val="120000"/>
              </a:lnSpc>
              <a:buNone/>
            </a:pPr>
            <a:r>
              <a:rPr lang="zh-CN" altLang="en-US" sz="2800"/>
              <a:t>    </a:t>
            </a:r>
            <a:r>
              <a:rPr lang="en-US" altLang="zh-CN" sz="2800"/>
              <a:t>20.5</a:t>
            </a:r>
            <a:r>
              <a:rPr lang="zh-CN" altLang="en-US" sz="2800" dirty="0"/>
              <a:t>％的人有明显的心理问题 </a:t>
            </a:r>
            <a:endParaRPr lang="zh-CN" altLang="en-US" sz="2800" dirty="0"/>
          </a:p>
        </p:txBody>
      </p:sp>
      <p:sp>
        <p:nvSpPr>
          <p:cNvPr id="29" name="文本框 4"/>
          <p:cNvSpPr txBox="1">
            <a:spLocks noChangeArrowheads="1"/>
          </p:cNvSpPr>
          <p:nvPr>
            <p:custDataLst>
              <p:tags r:id="rId1"/>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pic>
        <p:nvPicPr>
          <p:cNvPr id="2" name="图片 1" descr="健促会会标"/>
          <p:cNvPicPr>
            <a:picLocks noChangeAspect="1"/>
          </p:cNvPicPr>
          <p:nvPr>
            <p:custDataLst>
              <p:tags r:id="rId2"/>
            </p:custDataLst>
          </p:nvPr>
        </p:nvPicPr>
        <p:blipFill>
          <a:blip r:embed="rId3"/>
          <a:stretch>
            <a:fillRect/>
          </a:stretch>
        </p:blipFill>
        <p:spPr>
          <a:xfrm>
            <a:off x="10795" y="34290"/>
            <a:ext cx="1061085" cy="920115"/>
          </a:xfrm>
          <a:prstGeom prst="rect">
            <a:avLst/>
          </a:prstGeom>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标题 4097"/>
          <p:cNvSpPr>
            <a:spLocks noGrp="1"/>
          </p:cNvSpPr>
          <p:nvPr>
            <p:ph type="title"/>
          </p:nvPr>
        </p:nvSpPr>
        <p:spPr>
          <a:xfrm>
            <a:off x="1458913" y="836613"/>
            <a:ext cx="3400425" cy="839787"/>
          </a:xfrm>
        </p:spPr>
        <p:txBody>
          <a:bodyPr anchor="b" anchorCtr="0"/>
          <a:p>
            <a:r>
              <a:rPr lang="en-US" altLang="zh-CN" sz="3200" b="1" dirty="0">
                <a:solidFill>
                  <a:schemeClr val="folHlink"/>
                </a:solidFill>
              </a:rPr>
              <a:t>“</a:t>
            </a:r>
            <a:r>
              <a:rPr lang="zh-CN" altLang="en-US" sz="3200" b="1" dirty="0">
                <a:solidFill>
                  <a:schemeClr val="folHlink"/>
                </a:solidFill>
              </a:rPr>
              <a:t>心理断乳期”</a:t>
            </a:r>
            <a:endParaRPr lang="zh-CN" altLang="en-US" sz="3200" b="1" dirty="0">
              <a:solidFill>
                <a:schemeClr val="folHlink"/>
              </a:solidFill>
            </a:endParaRPr>
          </a:p>
        </p:txBody>
      </p:sp>
      <p:sp>
        <p:nvSpPr>
          <p:cNvPr id="4100" name="文本框 4099"/>
          <p:cNvSpPr txBox="1"/>
          <p:nvPr/>
        </p:nvSpPr>
        <p:spPr>
          <a:xfrm>
            <a:off x="1042988" y="2959100"/>
            <a:ext cx="2520950" cy="1260475"/>
          </a:xfrm>
          <a:prstGeom prst="rect">
            <a:avLst/>
          </a:prstGeom>
          <a:noFill/>
          <a:ln w="9525">
            <a:noFill/>
          </a:ln>
        </p:spPr>
        <p:txBody>
          <a:bodyPr>
            <a:spAutoFit/>
          </a:bodyPr>
          <a:p>
            <a:pPr>
              <a:lnSpc>
                <a:spcPct val="120000"/>
              </a:lnSpc>
            </a:pPr>
            <a:r>
              <a:rPr lang="zh-CN" altLang="en-US" sz="3200" dirty="0">
                <a:solidFill>
                  <a:schemeClr val="folHlink"/>
                </a:solidFill>
                <a:latin typeface="Tahoma" panose="020B0604030504040204" pitchFamily="34" charset="0"/>
                <a:ea typeface="楷体_GB2312" pitchFamily="49" charset="-122"/>
              </a:rPr>
              <a:t>生理上迅速产生的剧变</a:t>
            </a:r>
            <a:endParaRPr lang="zh-CN" altLang="en-US" sz="3200" dirty="0">
              <a:solidFill>
                <a:schemeClr val="folHlink"/>
              </a:solidFill>
              <a:latin typeface="Tahoma" panose="020B0604030504040204" pitchFamily="34" charset="0"/>
              <a:ea typeface="楷体_GB2312" pitchFamily="49" charset="-122"/>
            </a:endParaRPr>
          </a:p>
        </p:txBody>
      </p:sp>
      <p:sp>
        <p:nvSpPr>
          <p:cNvPr id="4101" name="文本框 4100"/>
          <p:cNvSpPr txBox="1"/>
          <p:nvPr/>
        </p:nvSpPr>
        <p:spPr>
          <a:xfrm>
            <a:off x="5702300" y="2924175"/>
            <a:ext cx="2470150" cy="1260475"/>
          </a:xfrm>
          <a:prstGeom prst="rect">
            <a:avLst/>
          </a:prstGeom>
          <a:noFill/>
          <a:ln w="9525">
            <a:noFill/>
          </a:ln>
        </p:spPr>
        <p:txBody>
          <a:bodyPr>
            <a:spAutoFit/>
          </a:bodyPr>
          <a:p>
            <a:pPr>
              <a:lnSpc>
                <a:spcPct val="120000"/>
              </a:lnSpc>
            </a:pPr>
            <a:r>
              <a:rPr lang="zh-CN" altLang="en-US" sz="3200" dirty="0">
                <a:solidFill>
                  <a:schemeClr val="folHlink"/>
                </a:solidFill>
                <a:latin typeface="Tahoma" panose="020B0604030504040204" pitchFamily="34" charset="0"/>
                <a:ea typeface="楷体_GB2312" pitchFamily="49" charset="-122"/>
              </a:rPr>
              <a:t>心理上相对缓慢的发展</a:t>
            </a:r>
            <a:endParaRPr lang="zh-CN" altLang="en-US" sz="3200" dirty="0">
              <a:solidFill>
                <a:schemeClr val="folHlink"/>
              </a:solidFill>
              <a:latin typeface="Tahoma" panose="020B0604030504040204" pitchFamily="34" charset="0"/>
              <a:ea typeface="楷体_GB2312" pitchFamily="49" charset="-122"/>
            </a:endParaRPr>
          </a:p>
        </p:txBody>
      </p:sp>
      <p:sp>
        <p:nvSpPr>
          <p:cNvPr id="4103" name="左右箭头 4102"/>
          <p:cNvSpPr/>
          <p:nvPr/>
        </p:nvSpPr>
        <p:spPr>
          <a:xfrm>
            <a:off x="3492500" y="3213100"/>
            <a:ext cx="2016125" cy="576263"/>
          </a:xfrm>
          <a:prstGeom prst="leftRightArrow">
            <a:avLst>
              <a:gd name="adj1" fmla="val 50000"/>
              <a:gd name="adj2" fmla="val 69972"/>
            </a:avLst>
          </a:prstGeom>
          <a:solidFill>
            <a:srgbClr val="FF99CC"/>
          </a:solidFill>
          <a:ln w="9525" cap="flat" cmpd="sng">
            <a:solidFill>
              <a:schemeClr val="tx1"/>
            </a:solidFill>
            <a:prstDash val="solid"/>
            <a:miter/>
            <a:headEnd type="none" w="med" len="med"/>
            <a:tailEnd type="none" w="med" len="med"/>
          </a:ln>
        </p:spPr>
        <p:txBody>
          <a:bodyPr/>
          <a:p>
            <a:endParaRPr lang="zh-CN" altLang="en-US"/>
          </a:p>
        </p:txBody>
      </p:sp>
      <p:sp>
        <p:nvSpPr>
          <p:cNvPr id="4104" name="文本框 4103"/>
          <p:cNvSpPr txBox="1"/>
          <p:nvPr/>
        </p:nvSpPr>
        <p:spPr>
          <a:xfrm>
            <a:off x="3924300" y="2636838"/>
            <a:ext cx="1296988" cy="579437"/>
          </a:xfrm>
          <a:prstGeom prst="rect">
            <a:avLst/>
          </a:prstGeom>
          <a:noFill/>
          <a:ln w="9525">
            <a:noFill/>
          </a:ln>
        </p:spPr>
        <p:txBody>
          <a:bodyPr>
            <a:spAutoFit/>
          </a:bodyPr>
          <a:p>
            <a:r>
              <a:rPr lang="zh-CN" altLang="en-US" sz="3200" dirty="0">
                <a:solidFill>
                  <a:schemeClr val="folHlink"/>
                </a:solidFill>
                <a:latin typeface="Tahoma" panose="020B0604030504040204" pitchFamily="34" charset="0"/>
                <a:ea typeface="楷体_GB2312" pitchFamily="49" charset="-122"/>
              </a:rPr>
              <a:t>矛盾</a:t>
            </a:r>
            <a:endParaRPr lang="zh-CN" altLang="en-US" sz="3200" dirty="0">
              <a:solidFill>
                <a:schemeClr val="folHlink"/>
              </a:solidFill>
              <a:latin typeface="Tahoma" panose="020B0604030504040204" pitchFamily="34" charset="0"/>
              <a:ea typeface="楷体_GB2312" pitchFamily="49" charset="-122"/>
            </a:endParaRPr>
          </a:p>
        </p:txBody>
      </p:sp>
      <p:pic>
        <p:nvPicPr>
          <p:cNvPr id="2" name="图片 1" descr="健促会会标"/>
          <p:cNvPicPr>
            <a:picLocks noChangeAspect="1"/>
          </p:cNvPicPr>
          <p:nvPr>
            <p:custDataLst>
              <p:tags r:id="rId1"/>
            </p:custDataLst>
          </p:nvPr>
        </p:nvPicPr>
        <p:blipFill>
          <a:blip r:embed="rId2"/>
          <a:stretch>
            <a:fillRect/>
          </a:stretch>
        </p:blipFill>
        <p:spPr>
          <a:xfrm>
            <a:off x="10795" y="34290"/>
            <a:ext cx="1061085" cy="920115"/>
          </a:xfrm>
          <a:prstGeom prst="rect">
            <a:avLst/>
          </a:prstGeom>
        </p:spPr>
      </p:pic>
      <p:sp>
        <p:nvSpPr>
          <p:cNvPr id="29" name="文本框 4"/>
          <p:cNvSpPr txBox="1">
            <a:spLocks noChangeArrowheads="1"/>
          </p:cNvSpPr>
          <p:nvPr>
            <p:custDataLst>
              <p:tags r:id="rId3"/>
            </p:custDataLst>
          </p:nvPr>
        </p:nvSpPr>
        <p:spPr bwMode="auto">
          <a:xfrm>
            <a:off x="5080" y="6749415"/>
            <a:ext cx="9136380" cy="229870"/>
          </a:xfrm>
          <a:prstGeom prst="rect">
            <a:avLst/>
          </a:prstGeom>
          <a:solidFill>
            <a:schemeClr val="bg1"/>
          </a:solidFill>
          <a:ln w="9525">
            <a:noFill/>
            <a:miter lim="800000"/>
          </a:ln>
        </p:spPr>
        <p:txBody>
          <a:bodyPr wrap="square">
            <a:spAutoFit/>
          </a:bodyPr>
          <a:p>
            <a:pPr algn="ctr"/>
            <a:r>
              <a:rPr lang="zh-CN" altLang="en-US" sz="900" b="1" dirty="0">
                <a:solidFill>
                  <a:srgbClr val="FF0000"/>
                </a:solidFill>
              </a:rPr>
              <a:t>Department of Intensive Care Unit </a:t>
            </a:r>
            <a:r>
              <a:rPr lang="en-US" altLang="zh-CN" sz="900" b="1" dirty="0">
                <a:solidFill>
                  <a:srgbClr val="FF0000"/>
                </a:solidFill>
              </a:rPr>
              <a:t>and Emergency Medicine</a:t>
            </a:r>
            <a:r>
              <a:rPr lang="zh-CN" altLang="en-US" sz="900" b="1" dirty="0">
                <a:solidFill>
                  <a:srgbClr val="FF0000"/>
                </a:solidFill>
              </a:rPr>
              <a:t>，The Second Affiliated Hospital of Shaanxi University of Chinese Medicine           Shouchun</a:t>
            </a:r>
            <a:r>
              <a:rPr lang="en-US" altLang="zh-CN" sz="900" b="1" dirty="0">
                <a:solidFill>
                  <a:srgbClr val="FF0000"/>
                </a:solidFill>
              </a:rPr>
              <a:t>-</a:t>
            </a:r>
            <a:r>
              <a:rPr lang="zh-CN" altLang="en-US" sz="900" b="1" dirty="0">
                <a:solidFill>
                  <a:srgbClr val="FF0000"/>
                </a:solidFill>
              </a:rPr>
              <a:t>Yan</a:t>
            </a:r>
            <a:endParaRPr lang="zh-CN" altLang="en-US" sz="900" b="1"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0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4103"/>
                                        </p:tgtEl>
                                        <p:attrNameLst>
                                          <p:attrName>style.visibility</p:attrName>
                                        </p:attrNameLst>
                                      </p:cBhvr>
                                      <p:to>
                                        <p:strVal val="visible"/>
                                      </p:to>
                                    </p:set>
                                    <p:animEffect transition="in" filter="dissolve">
                                      <p:cBhvr>
                                        <p:cTn id="15" dur="500"/>
                                        <p:tgtEl>
                                          <p:spTgt spid="4103"/>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4104"/>
                                        </p:tgtEl>
                                        <p:attrNameLst>
                                          <p:attrName>style.visibility</p:attrName>
                                        </p:attrNameLst>
                                      </p:cBhvr>
                                      <p:to>
                                        <p:strVal val="visible"/>
                                      </p:to>
                                    </p:set>
                                    <p:animEffect transition="in" filter="box(in)">
                                      <p:cBhvr>
                                        <p:cTn id="20" dur="500"/>
                                        <p:tgtEl>
                                          <p:spTgt spid="4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p:bldP spid="4101" grpId="0"/>
      <p:bldP spid="4104" grpId="0"/>
    </p:bld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00.xml><?xml version="1.0" encoding="utf-8"?>
<p:tagLst xmlns:p="http://schemas.openxmlformats.org/presentationml/2006/main">
  <p:tag name="KSO_WM_BEAUTIFY_FLAG" val=""/>
</p:tagLst>
</file>

<file path=ppt/tags/tag101.xml><?xml version="1.0" encoding="utf-8"?>
<p:tagLst xmlns:p="http://schemas.openxmlformats.org/presentationml/2006/main">
  <p:tag name="KSO_WM_BEAUTIFY_FLAG" val=""/>
</p:tagLst>
</file>

<file path=ppt/tags/tag102.xml><?xml version="1.0" encoding="utf-8"?>
<p:tagLst xmlns:p="http://schemas.openxmlformats.org/presentationml/2006/main">
  <p:tag name="KSO_WM_BEAUTIFY_FLAG" val=""/>
</p:tagLst>
</file>

<file path=ppt/tags/tag103.xml><?xml version="1.0" encoding="utf-8"?>
<p:tagLst xmlns:p="http://schemas.openxmlformats.org/presentationml/2006/main">
  <p:tag name="KSO_WM_BEAUTIFY_FLAG" val=""/>
</p:tagLst>
</file>

<file path=ppt/tags/tag104.xml><?xml version="1.0" encoding="utf-8"?>
<p:tagLst xmlns:p="http://schemas.openxmlformats.org/presentationml/2006/main">
  <p:tag name="KSO_WM_BEAUTIFY_FLAG" val=""/>
</p:tagLst>
</file>

<file path=ppt/tags/tag105.xml><?xml version="1.0" encoding="utf-8"?>
<p:tagLst xmlns:p="http://schemas.openxmlformats.org/presentationml/2006/main">
  <p:tag name="KSO_WM_BEAUTIFY_FLAG" val=""/>
</p:tagLst>
</file>

<file path=ppt/tags/tag106.xml><?xml version="1.0" encoding="utf-8"?>
<p:tagLst xmlns:p="http://schemas.openxmlformats.org/presentationml/2006/main">
  <p:tag name="KSO_WM_BEAUTIFY_FLAG" val=""/>
</p:tagLst>
</file>

<file path=ppt/tags/tag107.xml><?xml version="1.0" encoding="utf-8"?>
<p:tagLst xmlns:p="http://schemas.openxmlformats.org/presentationml/2006/main">
  <p:tag name="KSO_WM_BEAUTIFY_FLAG" val=""/>
</p:tagLst>
</file>

<file path=ppt/tags/tag108.xml><?xml version="1.0" encoding="utf-8"?>
<p:tagLst xmlns:p="http://schemas.openxmlformats.org/presentationml/2006/main">
  <p:tag name="KSO_WM_BEAUTIFY_FLAG" val=""/>
</p:tagLst>
</file>

<file path=ppt/tags/tag109.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10.xml><?xml version="1.0" encoding="utf-8"?>
<p:tagLst xmlns:p="http://schemas.openxmlformats.org/presentationml/2006/main">
  <p:tag name="KSO_WM_BEAUTIFY_FLAG" val=""/>
</p:tagLst>
</file>

<file path=ppt/tags/tag111.xml><?xml version="1.0" encoding="utf-8"?>
<p:tagLst xmlns:p="http://schemas.openxmlformats.org/presentationml/2006/main">
  <p:tag name="KSO_WM_BEAUTIFY_FLAG" val=""/>
</p:tagLst>
</file>

<file path=ppt/tags/tag112.xml><?xml version="1.0" encoding="utf-8"?>
<p:tagLst xmlns:p="http://schemas.openxmlformats.org/presentationml/2006/main">
  <p:tag name="KSO_WM_BEAUTIFY_FLAG" val=""/>
</p:tagLst>
</file>

<file path=ppt/tags/tag113.xml><?xml version="1.0" encoding="utf-8"?>
<p:tagLst xmlns:p="http://schemas.openxmlformats.org/presentationml/2006/main">
  <p:tag name="KSO_WM_BEAUTIFY_FLAG" val=""/>
</p:tagLst>
</file>

<file path=ppt/tags/tag114.xml><?xml version="1.0" encoding="utf-8"?>
<p:tagLst xmlns:p="http://schemas.openxmlformats.org/presentationml/2006/main">
  <p:tag name="KSO_WM_BEAUTIFY_FLAG" val=""/>
</p:tagLst>
</file>

<file path=ppt/tags/tag115.xml><?xml version="1.0" encoding="utf-8"?>
<p:tagLst xmlns:p="http://schemas.openxmlformats.org/presentationml/2006/main">
  <p:tag name="KSO_WM_BEAUTIFY_FLAG" val=""/>
</p:tagLst>
</file>

<file path=ppt/tags/tag116.xml><?xml version="1.0" encoding="utf-8"?>
<p:tagLst xmlns:p="http://schemas.openxmlformats.org/presentationml/2006/main">
  <p:tag name="KSO_WM_BEAUTIFY_FLAG" val=""/>
</p:tagLst>
</file>

<file path=ppt/tags/tag117.xml><?xml version="1.0" encoding="utf-8"?>
<p:tagLst xmlns:p="http://schemas.openxmlformats.org/presentationml/2006/main">
  <p:tag name="KSO_WM_BEAUTIFY_FLAG" val=""/>
</p:tagLst>
</file>

<file path=ppt/tags/tag118.xml><?xml version="1.0" encoding="utf-8"?>
<p:tagLst xmlns:p="http://schemas.openxmlformats.org/presentationml/2006/main">
  <p:tag name="KSO_WM_BEAUTIFY_FLAG" val=""/>
</p:tagLst>
</file>

<file path=ppt/tags/tag119.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20.xml><?xml version="1.0" encoding="utf-8"?>
<p:tagLst xmlns:p="http://schemas.openxmlformats.org/presentationml/2006/main">
  <p:tag name="KSO_WM_BEAUTIFY_FLAG" val=""/>
</p:tagLst>
</file>

<file path=ppt/tags/tag121.xml><?xml version="1.0" encoding="utf-8"?>
<p:tagLst xmlns:p="http://schemas.openxmlformats.org/presentationml/2006/main">
  <p:tag name="KSO_WM_BEAUTIFY_FLAG" val=""/>
</p:tagLst>
</file>

<file path=ppt/tags/tag122.xml><?xml version="1.0" encoding="utf-8"?>
<p:tagLst xmlns:p="http://schemas.openxmlformats.org/presentationml/2006/main">
  <p:tag name="KSO_WM_BEAUTIFY_FLAG" val=""/>
</p:tagLst>
</file>

<file path=ppt/tags/tag123.xml><?xml version="1.0" encoding="utf-8"?>
<p:tagLst xmlns:p="http://schemas.openxmlformats.org/presentationml/2006/main">
  <p:tag name="KSO_WM_BEAUTIFY_FLAG" val=""/>
</p:tagLst>
</file>

<file path=ppt/tags/tag124.xml><?xml version="1.0" encoding="utf-8"?>
<p:tagLst xmlns:p="http://schemas.openxmlformats.org/presentationml/2006/main">
  <p:tag name="KSO_WM_BEAUTIFY_FLAG" val=""/>
</p:tagLst>
</file>

<file path=ppt/tags/tag125.xml><?xml version="1.0" encoding="utf-8"?>
<p:tagLst xmlns:p="http://schemas.openxmlformats.org/presentationml/2006/main">
  <p:tag name="KSO_WM_BEAUTIFY_FLAG" val=""/>
</p:tagLst>
</file>

<file path=ppt/tags/tag126.xml><?xml version="1.0" encoding="utf-8"?>
<p:tagLst xmlns:p="http://schemas.openxmlformats.org/presentationml/2006/main">
  <p:tag name="KSO_WM_BEAUTIFY_FLAG" val=""/>
</p:tagLst>
</file>

<file path=ppt/tags/tag127.xml><?xml version="1.0" encoding="utf-8"?>
<p:tagLst xmlns:p="http://schemas.openxmlformats.org/presentationml/2006/main">
  <p:tag name="KSO_WM_BEAUTIFY_FLAG" val=""/>
</p:tagLst>
</file>

<file path=ppt/tags/tag128.xml><?xml version="1.0" encoding="utf-8"?>
<p:tagLst xmlns:p="http://schemas.openxmlformats.org/presentationml/2006/main">
  <p:tag name="KSO_WM_BEAUTIFY_FLAG" val=""/>
</p:tagLst>
</file>

<file path=ppt/tags/tag129.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30.xml><?xml version="1.0" encoding="utf-8"?>
<p:tagLst xmlns:p="http://schemas.openxmlformats.org/presentationml/2006/main">
  <p:tag name="KSO_WM_BEAUTIFY_FLAG" val=""/>
</p:tagLst>
</file>

<file path=ppt/tags/tag131.xml><?xml version="1.0" encoding="utf-8"?>
<p:tagLst xmlns:p="http://schemas.openxmlformats.org/presentationml/2006/main">
  <p:tag name="KSO_WM_BEAUTIFY_FLAG" val=""/>
</p:tagLst>
</file>

<file path=ppt/tags/tag132.xml><?xml version="1.0" encoding="utf-8"?>
<p:tagLst xmlns:p="http://schemas.openxmlformats.org/presentationml/2006/main">
  <p:tag name="KSO_WM_BEAUTIFY_FLAG" val=""/>
</p:tagLst>
</file>

<file path=ppt/tags/tag133.xml><?xml version="1.0" encoding="utf-8"?>
<p:tagLst xmlns:p="http://schemas.openxmlformats.org/presentationml/2006/main">
  <p:tag name="KSO_WM_BEAUTIFY_FLAG" val=""/>
</p:tagLst>
</file>

<file path=ppt/tags/tag134.xml><?xml version="1.0" encoding="utf-8"?>
<p:tagLst xmlns:p="http://schemas.openxmlformats.org/presentationml/2006/main">
  <p:tag name="KSO_WM_BEAUTIFY_FLAG" val=""/>
</p:tagLst>
</file>

<file path=ppt/tags/tag135.xml><?xml version="1.0" encoding="utf-8"?>
<p:tagLst xmlns:p="http://schemas.openxmlformats.org/presentationml/2006/main">
  <p:tag name="KSO_WM_BEAUTIFY_FLAG" val=""/>
</p:tagLst>
</file>

<file path=ppt/tags/tag136.xml><?xml version="1.0" encoding="utf-8"?>
<p:tagLst xmlns:p="http://schemas.openxmlformats.org/presentationml/2006/main">
  <p:tag name="KSO_WM_BEAUTIFY_FLAG" val=""/>
</p:tagLst>
</file>

<file path=ppt/tags/tag137.xml><?xml version="1.0" encoding="utf-8"?>
<p:tagLst xmlns:p="http://schemas.openxmlformats.org/presentationml/2006/main">
  <p:tag name="KSO_WM_BEAUTIFY_FLAG" val=""/>
</p:tagLst>
</file>

<file path=ppt/tags/tag138.xml><?xml version="1.0" encoding="utf-8"?>
<p:tagLst xmlns:p="http://schemas.openxmlformats.org/presentationml/2006/main">
  <p:tag name="KSO_WM_BEAUTIFY_FLAG" val=""/>
</p:tagLst>
</file>

<file path=ppt/tags/tag139.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40.xml><?xml version="1.0" encoding="utf-8"?>
<p:tagLst xmlns:p="http://schemas.openxmlformats.org/presentationml/2006/main">
  <p:tag name="KSO_WM_BEAUTIFY_FLAG" val=""/>
</p:tagLst>
</file>

<file path=ppt/tags/tag141.xml><?xml version="1.0" encoding="utf-8"?>
<p:tagLst xmlns:p="http://schemas.openxmlformats.org/presentationml/2006/main">
  <p:tag name="KSO_WM_BEAUTIFY_FLAG" val=""/>
</p:tagLst>
</file>

<file path=ppt/tags/tag142.xml><?xml version="1.0" encoding="utf-8"?>
<p:tagLst xmlns:p="http://schemas.openxmlformats.org/presentationml/2006/main">
  <p:tag name="KSO_WM_BEAUTIFY_FLAG" val=""/>
</p:tagLst>
</file>

<file path=ppt/tags/tag143.xml><?xml version="1.0" encoding="utf-8"?>
<p:tagLst xmlns:p="http://schemas.openxmlformats.org/presentationml/2006/main">
  <p:tag name="KSO_WM_BEAUTIFY_FLAG" val=""/>
</p:tagLst>
</file>

<file path=ppt/tags/tag144.xml><?xml version="1.0" encoding="utf-8"?>
<p:tagLst xmlns:p="http://schemas.openxmlformats.org/presentationml/2006/main">
  <p:tag name="KSO_WPP_MARK_KEY" val="da2649e8-ce13-4362-be0c-96b2e46fc2a7"/>
  <p:tag name="COMMONDATA" val="eyJoZGlkIjoiNmI4YTBjNzQwMDM4MjJiNzg5MTU0NTA0NTk1ZDQ0ZjIifQ=="/>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
</p:tagLst>
</file>

<file path=ppt/tags/tag98.xml><?xml version="1.0" encoding="utf-8"?>
<p:tagLst xmlns:p="http://schemas.openxmlformats.org/presentationml/2006/main">
  <p:tag name="KSO_WM_BEAUTIFY_FLAG" val=""/>
</p:tagLst>
</file>

<file path=ppt/tags/tag99.xml><?xml version="1.0" encoding="utf-8"?>
<p:tagLst xmlns:p="http://schemas.openxmlformats.org/presentationml/2006/main">
  <p:tag name="KSO_WM_BEAUTIFY_FLAG" val=""/>
</p:tagLst>
</file>

<file path=ppt/theme/theme1.xml><?xml version="1.0" encoding="utf-8"?>
<a:theme xmlns:a="http://schemas.openxmlformats.org/drawingml/2006/main" name="Blends">
  <a:themeElements>
    <a:clrScheme name="">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0"/>
      </a:accent5>
      <a:accent6>
        <a:srgbClr val="E5B900"/>
      </a:accent6>
      <a:hlink>
        <a:srgbClr val="FF0000"/>
      </a:hlink>
      <a:folHlink>
        <a:srgbClr val="3333CC"/>
      </a:folHlink>
    </a:clrScheme>
    <a:fontScheme name="">
      <a:majorFont>
        <a:latin typeface="Tahoma"/>
        <a:ea typeface="宋体"/>
        <a:cs typeface=""/>
      </a:majorFont>
      <a:minorFont>
        <a:latin typeface="Tahom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000000"/>
        </a:lt1>
        <a:dk2>
          <a:srgbClr val="DDDDDD"/>
        </a:dk2>
        <a:lt2>
          <a:srgbClr val="969696"/>
        </a:lt2>
        <a:accent1>
          <a:srgbClr val="00E4A8"/>
        </a:accent1>
        <a:accent2>
          <a:srgbClr val="3333CC"/>
        </a:accent2>
        <a:accent3>
          <a:srgbClr val="AAAAAA"/>
        </a:accent3>
        <a:accent4>
          <a:srgbClr val="DCDCDC"/>
        </a:accent4>
        <a:accent5>
          <a:srgbClr val="AAEFD0"/>
        </a:accent5>
        <a:accent6>
          <a:srgbClr val="2D2DB7"/>
        </a:accent6>
        <a:hlink>
          <a:srgbClr val="FF5050"/>
        </a:hlink>
        <a:folHlink>
          <a:srgbClr val="FFCF01"/>
        </a:folHlink>
      </a:clrScheme>
      <a:clrMap bg1="lt1" tx1="dk1" bg2="lt2" tx2="dk2" accent1="accent1" accent2="accent2" accent3="accent3" accent4="accent4" accent5="accent5" accent6="accent6" hlink="hlink" folHlink="folHlink"/>
    </a:extraClrScheme>
    <a:extraClrScheme>
      <a:clrScheme name="">
        <a:dk1>
          <a:srgbClr val="FFFFFF"/>
        </a:dk1>
        <a:lt1>
          <a:srgbClr val="0000CC"/>
        </a:lt1>
        <a:dk2>
          <a:srgbClr val="FFFFCC"/>
        </a:dk2>
        <a:lt2>
          <a:srgbClr val="000094"/>
        </a:lt2>
        <a:accent1>
          <a:srgbClr val="3193FF"/>
        </a:accent1>
        <a:accent2>
          <a:srgbClr val="9900FF"/>
        </a:accent2>
        <a:accent3>
          <a:srgbClr val="AAAAE2"/>
        </a:accent3>
        <a:accent4>
          <a:srgbClr val="DCDCDC"/>
        </a:accent4>
        <a:accent5>
          <a:srgbClr val="ADC8FF"/>
        </a:accent5>
        <a:accent6>
          <a:srgbClr val="8900E5"/>
        </a:accent6>
        <a:hlink>
          <a:srgbClr val="FF3399"/>
        </a:hlink>
        <a:folHlink>
          <a:srgbClr val="FF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0"/>
        </a:accent5>
        <a:accent6>
          <a:srgbClr val="E5B900"/>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5"/>
        </a:accent5>
        <a:accent6>
          <a:srgbClr val="ACACAC"/>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CCA"/>
        </a:accent5>
        <a:accent6>
          <a:srgbClr val="4345A2"/>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AAB82"/>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Blends</Template>
  <TotalTime>0</TotalTime>
  <Words>19469</Words>
  <Application>WPS 演示</Application>
  <PresentationFormat>在屏幕上显示</PresentationFormat>
  <Paragraphs>853</Paragraphs>
  <Slides>72</Slides>
  <Notes>32</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72</vt:i4>
      </vt:variant>
    </vt:vector>
  </HeadingPairs>
  <TitlesOfParts>
    <vt:vector size="87" baseType="lpstr">
      <vt:lpstr>Arial</vt:lpstr>
      <vt:lpstr>宋体</vt:lpstr>
      <vt:lpstr>Wingdings</vt:lpstr>
      <vt:lpstr>Tahoma</vt:lpstr>
      <vt:lpstr>微软雅黑</vt:lpstr>
      <vt:lpstr>仿宋_GB2312</vt:lpstr>
      <vt:lpstr>仿宋</vt:lpstr>
      <vt:lpstr>楷体_GB2312</vt:lpstr>
      <vt:lpstr>新宋体</vt:lpstr>
      <vt:lpstr>Arial Unicode MS</vt:lpstr>
      <vt:lpstr>Times New Roman</vt:lpstr>
      <vt:lpstr>PMingLiU</vt:lpstr>
      <vt:lpstr>MingLiU-ExtB</vt:lpstr>
      <vt:lpstr>华文细黑</vt:lpstr>
      <vt:lpstr>Blends</vt:lpstr>
      <vt:lpstr>青少年常见心理问题探讨</vt:lpstr>
      <vt:lpstr>PowerPoint 演示文稿</vt:lpstr>
      <vt:lpstr>中学生最常见的18种心理问题</vt:lpstr>
      <vt:lpstr>中学生最常见的18种心理问题</vt:lpstr>
      <vt:lpstr>中学生最常见的18种心理问题</vt:lpstr>
      <vt:lpstr>中学生心理问题如果不及时解决，会有哪些害处?</vt:lpstr>
      <vt:lpstr>中学生心理问题如果不及时解决，会有哪些害处?</vt:lpstr>
      <vt:lpstr>一、现 状</vt:lpstr>
      <vt:lpstr>“心理断乳期”</vt:lpstr>
      <vt:lpstr>心理健康的含义与标准</vt:lpstr>
      <vt:lpstr>对青少年的心理健康而言：</vt:lpstr>
      <vt:lpstr>二、青少年常见心理问题</vt:lpstr>
      <vt:lpstr>青少年犯罪的主要心理因素</vt:lpstr>
      <vt:lpstr>1.学习心理问题（ A、厌学）</vt:lpstr>
      <vt:lpstr>原因分析</vt:lpstr>
      <vt:lpstr>咨询措施</vt:lpstr>
      <vt:lpstr>B、学习焦虑</vt:lpstr>
      <vt:lpstr>考试焦虑</vt:lpstr>
      <vt:lpstr>如何调节和控制学习焦虑</vt:lpstr>
      <vt:lpstr>放松方法：</vt:lpstr>
      <vt:lpstr>案例2：难以释怀的北大情结</vt:lpstr>
      <vt:lpstr>非理性思维</vt:lpstr>
      <vt:lpstr>合理情绪疗法（ABC理论）</vt:lpstr>
      <vt:lpstr>案例3：频频上洗手间的男孩</vt:lpstr>
      <vt:lpstr>原因分析</vt:lpstr>
      <vt:lpstr>咨询措施</vt:lpstr>
      <vt:lpstr>2.异性交往问题</vt:lpstr>
      <vt:lpstr>A、与异性交往的好处</vt:lpstr>
      <vt:lpstr>异性交往需遵循的原则：</vt:lpstr>
      <vt:lpstr>交往的程度</vt:lpstr>
      <vt:lpstr>B、友谊与爱情</vt:lpstr>
      <vt:lpstr>爱情要素 ——弗洛姆（美国）</vt:lpstr>
      <vt:lpstr>  C、早恋的类型 </vt:lpstr>
      <vt:lpstr> （1）单恋型 </vt:lpstr>
      <vt:lpstr>（2）好奇型</vt:lpstr>
      <vt:lpstr>（3）被诱惑型 </vt:lpstr>
      <vt:lpstr>（4）仰慕型</vt:lpstr>
      <vt:lpstr>（5）模仿型</vt:lpstr>
      <vt:lpstr>中学生恋爱与社会上的恋爱一样吗？</vt:lpstr>
      <vt:lpstr>早恋的好处</vt:lpstr>
      <vt:lpstr>早恋的坏处</vt:lpstr>
      <vt:lpstr>应对策略</vt:lpstr>
      <vt:lpstr>3.逆反心理</vt:lpstr>
      <vt:lpstr>形成原因</vt:lpstr>
      <vt:lpstr>辅导要点</vt:lpstr>
      <vt:lpstr>案例4：我不想当第一名</vt:lpstr>
      <vt:lpstr>PowerPoint 演示文稿</vt:lpstr>
      <vt:lpstr>案例5：浑身长满刺的男孩</vt:lpstr>
      <vt:lpstr>原因分析</vt:lpstr>
      <vt:lpstr>咨询措施</vt:lpstr>
      <vt:lpstr>4.网络成瘾</vt:lpstr>
      <vt:lpstr>头疼：来自教育实践领域的问题</vt:lpstr>
      <vt:lpstr>青少年普遍过度使用网络</vt:lpstr>
      <vt:lpstr>损害身体健康</vt:lpstr>
      <vt:lpstr>阻碍学业完成</vt:lpstr>
      <vt:lpstr>妨碍社会性发展</vt:lpstr>
      <vt:lpstr>网络成瘾的类型</vt:lpstr>
      <vt:lpstr>网络成瘾的判断</vt:lpstr>
      <vt:lpstr>解决网络成瘾问题的两大难点</vt:lpstr>
      <vt:lpstr>如何处理网络成瘾</vt:lpstr>
      <vt:lpstr>改变网络成瘾的方法</vt:lpstr>
      <vt:lpstr>强制脱离旧的环境，培养新的生活方式</vt:lpstr>
      <vt:lpstr>案例6：沉迷于视频聊天的女孩</vt:lpstr>
      <vt:lpstr>心理社会因素分析 </vt:lpstr>
      <vt:lpstr>表现出的主要问题 </vt:lpstr>
      <vt:lpstr>咨询过程及分析 </vt:lpstr>
      <vt:lpstr>5.强迫症</vt:lpstr>
      <vt:lpstr>强迫症的表现</vt:lpstr>
      <vt:lpstr>案例6：走出血色恐怖的花季少女</vt:lpstr>
      <vt:lpstr>咨询步骤</vt:lpstr>
      <vt:lpstr>PowerPoint 演示文稿</vt:lpstr>
      <vt:lpstr>PowerPoint 演示文稿</vt:lpstr>
    </vt:vector>
  </TitlesOfParts>
  <Company>MC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中学生心理问题及典型案例</dc:title>
  <dc:creator>MC SYSTEM</dc:creator>
  <cp:lastModifiedBy>考拉</cp:lastModifiedBy>
  <cp:revision>158</cp:revision>
  <dcterms:created xsi:type="dcterms:W3CDTF">2009-07-20T07:57:00Z</dcterms:created>
  <dcterms:modified xsi:type="dcterms:W3CDTF">2023-04-18T04:52:52Z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C584AEB392E6416FA7E1B920C16C6F50_12</vt:lpwstr>
  </property>
  <property fmtid="{D5CDD505-2E9C-101B-9397-08002B2CF9AE}" pid="3" name="KSOProductBuildVer">
    <vt:lpwstr>2052-11.1.0.14036</vt:lpwstr>
  </property>
</Properties>
</file>